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5"/>
  </p:notesMasterIdLst>
  <p:sldIdLst>
    <p:sldId id="256" r:id="rId2"/>
    <p:sldId id="300" r:id="rId3"/>
    <p:sldId id="321" r:id="rId4"/>
    <p:sldId id="316" r:id="rId5"/>
    <p:sldId id="317" r:id="rId6"/>
    <p:sldId id="306" r:id="rId7"/>
    <p:sldId id="320" r:id="rId8"/>
    <p:sldId id="319" r:id="rId9"/>
    <p:sldId id="322" r:id="rId10"/>
    <p:sldId id="303" r:id="rId11"/>
    <p:sldId id="307" r:id="rId12"/>
    <p:sldId id="308" r:id="rId13"/>
    <p:sldId id="309" r:id="rId14"/>
    <p:sldId id="304" r:id="rId15"/>
    <p:sldId id="305" r:id="rId16"/>
    <p:sldId id="310" r:id="rId17"/>
    <p:sldId id="311" r:id="rId18"/>
    <p:sldId id="312" r:id="rId19"/>
    <p:sldId id="313" r:id="rId20"/>
    <p:sldId id="314" r:id="rId21"/>
    <p:sldId id="315" r:id="rId22"/>
    <p:sldId id="302" r:id="rId23"/>
    <p:sldId id="259"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969101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2024-11-06</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请务必阅读正文后免责声明</a:t>
            </a:r>
          </a:p>
        </p:txBody>
      </p:sp>
      <p:sp>
        <p:nvSpPr>
          <p:cNvPr id="6" name="灯片编号占位符 5"/>
          <p:cNvSpPr>
            <a:spLocks noGrp="1"/>
          </p:cNvSpPr>
          <p:nvPr>
            <p:ph type="sldNum" sz="quarter" idx="12"/>
          </p:nvPr>
        </p:nvSpPr>
        <p:spPr>
          <a:xfrm>
            <a:off x="9343390" y="6356350"/>
            <a:ext cx="2743200" cy="365125"/>
          </a:xfrm>
        </p:spPr>
        <p:txBody>
          <a:bodyPr/>
          <a:lstStyle>
            <a:lvl1pPr>
              <a:defRPr b="1"/>
            </a:lvl1pPr>
          </a:lstStyle>
          <a:p>
            <a:endParaRPr lang="en-US" altLang="zh-CN" sz="1400" smtClean="0"/>
          </a:p>
        </p:txBody>
      </p:sp>
      <p:pic>
        <p:nvPicPr>
          <p:cNvPr id="7" name="图片 6" descr="PPT模板首页"/>
          <p:cNvPicPr>
            <a:picLocks noChangeAspect="1"/>
          </p:cNvPicPr>
          <p:nvPr userDrawn="1"/>
        </p:nvPicPr>
        <p:blipFill>
          <a:blip r:embed="rId2"/>
          <a:stretch>
            <a:fillRect/>
          </a:stretch>
        </p:blipFill>
        <p:spPr>
          <a:xfrm>
            <a:off x="0" y="0"/>
            <a:ext cx="12192000" cy="6858635"/>
          </a:xfrm>
          <a:prstGeom prst="rect">
            <a:avLst/>
          </a:prstGeom>
        </p:spPr>
      </p:pic>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2024-11-06</a:t>
            </a:fld>
            <a:endParaRPr lang="zh-CN" altLang="en-US"/>
          </a:p>
        </p:txBody>
      </p:sp>
      <p:sp>
        <p:nvSpPr>
          <p:cNvPr id="5" name="页脚占位符 4"/>
          <p:cNvSpPr>
            <a:spLocks noGrp="1"/>
          </p:cNvSpPr>
          <p:nvPr>
            <p:ph type="ftr" sz="quarter" idx="11"/>
          </p:nvPr>
        </p:nvSpPr>
        <p:spPr>
          <a:xfrm>
            <a:off x="4907280" y="6435090"/>
            <a:ext cx="4114800" cy="365125"/>
          </a:xfrm>
        </p:spPr>
        <p:txBody>
          <a:bodyPr/>
          <a:lstStyle>
            <a:lvl1pPr>
              <a:defRPr b="1">
                <a:solidFill>
                  <a:schemeClr val="bg1"/>
                </a:solidFill>
              </a:defRPr>
            </a:lvl1pPr>
          </a:lstStyle>
          <a:p>
            <a:r>
              <a:rPr lang="zh-CN" altLang="en-US"/>
              <a:t>请务必阅读正文后免责声明</a:t>
            </a:r>
          </a:p>
        </p:txBody>
      </p:sp>
      <p:sp>
        <p:nvSpPr>
          <p:cNvPr id="6" name="灯片编号占位符 5"/>
          <p:cNvSpPr>
            <a:spLocks noGrp="1"/>
          </p:cNvSpPr>
          <p:nvPr>
            <p:ph type="sldNum" sz="quarter" idx="12"/>
          </p:nvPr>
        </p:nvSpPr>
        <p:spPr>
          <a:xfrm>
            <a:off x="9343390" y="6356350"/>
            <a:ext cx="2743200" cy="365125"/>
          </a:xfrm>
        </p:spPr>
        <p:txBody>
          <a:bodyPr/>
          <a:lstStyle/>
          <a:p>
            <a:fld id="{565CE74E-AB26-4998-AD42-012C4C1AD076}" type="slidenum">
              <a:rPr lang="zh-CN" altLang="en-US" smtClean="0"/>
              <a:t>‹#›</a:t>
            </a:fld>
            <a:endParaRPr lang="zh-CN" altLang="en-US"/>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9" name="图片 8" descr="PPT内页模板"/>
          <p:cNvPicPr>
            <a:picLocks noChangeAspect="1"/>
          </p:cNvPicPr>
          <p:nvPr userDrawn="1"/>
        </p:nvPicPr>
        <p:blipFill>
          <a:blip r:embed="rId5"/>
          <a:stretch>
            <a:fillRect/>
          </a:stretch>
        </p:blipFill>
        <p:spPr>
          <a:xfrm>
            <a:off x="0" y="-635"/>
            <a:ext cx="12192000" cy="68472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23776" y="3009034"/>
            <a:ext cx="6934835" cy="635635"/>
          </a:xfrm>
        </p:spPr>
        <p:txBody>
          <a:bodyPr/>
          <a:lstStyle/>
          <a:p>
            <a:r>
              <a:rPr lang="zh-CN" altLang="en-US" sz="4000" dirty="0" smtClean="0">
                <a:solidFill>
                  <a:schemeClr val="bg1"/>
                </a:solidFill>
              </a:rPr>
              <a:t>原木期货简介</a:t>
            </a:r>
            <a:endParaRPr lang="zh-CN" altLang="en-US" sz="4000" dirty="0">
              <a:solidFill>
                <a:schemeClr val="bg1"/>
              </a:solidFill>
            </a:endParaRPr>
          </a:p>
        </p:txBody>
      </p:sp>
      <p:sp>
        <p:nvSpPr>
          <p:cNvPr id="3" name="副标题 2"/>
          <p:cNvSpPr>
            <a:spLocks noGrp="1"/>
          </p:cNvSpPr>
          <p:nvPr>
            <p:ph type="subTitle" idx="1"/>
          </p:nvPr>
        </p:nvSpPr>
        <p:spPr>
          <a:xfrm>
            <a:off x="1351915" y="4641850"/>
            <a:ext cx="4563745" cy="495300"/>
          </a:xfrm>
        </p:spPr>
        <p:txBody>
          <a:bodyPr/>
          <a:lstStyle/>
          <a:p>
            <a:pPr algn="l"/>
            <a:r>
              <a:rPr lang="zh-CN" altLang="en-US" sz="1600" dirty="0" smtClean="0">
                <a:solidFill>
                  <a:schemeClr val="bg1"/>
                </a:solidFill>
              </a:rPr>
              <a:t>交易咨询部：孙连刚</a:t>
            </a:r>
            <a:endParaRPr lang="zh-CN" altLang="en-US" sz="1600" dirty="0">
              <a:solidFill>
                <a:schemeClr val="bg1"/>
              </a:solidFill>
            </a:endParaRPr>
          </a:p>
          <a:p>
            <a:pPr algn="l"/>
            <a:r>
              <a:rPr lang="zh-CN" altLang="en-US" sz="1600" dirty="0">
                <a:solidFill>
                  <a:schemeClr val="bg1"/>
                </a:solidFill>
              </a:rPr>
              <a:t>投资咨询资格号</a:t>
            </a:r>
            <a:r>
              <a:rPr lang="zh-CN" altLang="en-US" sz="1600" dirty="0" smtClean="0">
                <a:solidFill>
                  <a:schemeClr val="bg1"/>
                </a:solidFill>
              </a:rPr>
              <a:t>：</a:t>
            </a:r>
            <a:r>
              <a:rPr lang="en-US" altLang="zh-CN" sz="1600" dirty="0">
                <a:solidFill>
                  <a:schemeClr val="bg1"/>
                </a:solidFill>
              </a:rPr>
              <a:t>Z0010869</a:t>
            </a:r>
            <a:endParaRPr lang="zh-CN" altLang="en-US" sz="1600" dirty="0">
              <a:solidFill>
                <a:schemeClr val="bg1"/>
              </a:solidFill>
            </a:endParaRPr>
          </a:p>
          <a:p>
            <a:pPr algn="l"/>
            <a:r>
              <a:rPr lang="zh-CN" altLang="en-US" sz="1600" dirty="0">
                <a:solidFill>
                  <a:schemeClr val="bg1"/>
                </a:solidFill>
              </a:rPr>
              <a:t>日期</a:t>
            </a:r>
            <a:r>
              <a:rPr lang="zh-CN" altLang="en-US" sz="1600" dirty="0" smtClean="0">
                <a:solidFill>
                  <a:schemeClr val="bg1"/>
                </a:solidFill>
              </a:rPr>
              <a:t>：</a:t>
            </a:r>
            <a:r>
              <a:rPr lang="en-US" altLang="zh-CN" sz="1600" dirty="0" smtClean="0">
                <a:solidFill>
                  <a:schemeClr val="bg1"/>
                </a:solidFill>
              </a:rPr>
              <a:t>2024.11.6</a:t>
            </a:r>
            <a:endParaRPr lang="zh-CN" altLang="en-US" sz="16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a:t>请务必阅读正文后免责声明</a:t>
            </a:r>
          </a:p>
        </p:txBody>
      </p:sp>
      <p:grpSp>
        <p:nvGrpSpPr>
          <p:cNvPr id="31" name="组合 30"/>
          <p:cNvGrpSpPr/>
          <p:nvPr/>
        </p:nvGrpSpPr>
        <p:grpSpPr>
          <a:xfrm>
            <a:off x="1627505" y="2375535"/>
            <a:ext cx="2830195" cy="2167890"/>
            <a:chOff x="1765" y="3078"/>
            <a:chExt cx="5282" cy="4348"/>
          </a:xfrm>
        </p:grpSpPr>
        <p:sp>
          <p:nvSpPr>
            <p:cNvPr id="102" name="Freeform 5"/>
            <p:cNvSpPr/>
            <p:nvPr/>
          </p:nvSpPr>
          <p:spPr bwMode="auto">
            <a:xfrm>
              <a:off x="2693" y="3680"/>
              <a:ext cx="4354" cy="3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66387" tIns="33193" rIns="66387" bIns="33193" numCol="1" anchor="t" anchorCtr="0" compatLnSpc="1"/>
            <a:lstStyle/>
            <a:p>
              <a:endParaRPr lang="zh-CN" altLang="en-US" sz="2860" b="1">
                <a:solidFill>
                  <a:srgbClr val="C00000"/>
                </a:solidFill>
                <a:latin typeface="+mj-ea"/>
                <a:ea typeface="+mj-ea"/>
              </a:endParaRPr>
            </a:p>
          </p:txBody>
        </p:sp>
        <p:sp>
          <p:nvSpPr>
            <p:cNvPr id="103" name="Freeform 5"/>
            <p:cNvSpPr/>
            <p:nvPr/>
          </p:nvSpPr>
          <p:spPr bwMode="auto">
            <a:xfrm>
              <a:off x="1765" y="3078"/>
              <a:ext cx="4354" cy="3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66387" tIns="33193" rIns="66387" bIns="33193" numCol="1" anchor="t" anchorCtr="0" compatLnSpc="1"/>
            <a:lstStyle/>
            <a:p>
              <a:endParaRPr lang="zh-CN" altLang="en-US" sz="2860" b="1">
                <a:solidFill>
                  <a:srgbClr val="C00000"/>
                </a:solidFill>
                <a:latin typeface="+mj-ea"/>
                <a:ea typeface="+mj-ea"/>
              </a:endParaRPr>
            </a:p>
          </p:txBody>
        </p:sp>
        <p:sp>
          <p:nvSpPr>
            <p:cNvPr id="104" name="矩形 103"/>
            <p:cNvSpPr/>
            <p:nvPr/>
          </p:nvSpPr>
          <p:spPr>
            <a:xfrm>
              <a:off x="2693" y="4213"/>
              <a:ext cx="3225" cy="1499"/>
            </a:xfrm>
            <a:prstGeom prst="rect">
              <a:avLst/>
            </a:prstGeom>
          </p:spPr>
          <p:txBody>
            <a:bodyPr wrap="square" lIns="88494" tIns="44247" rIns="88494" bIns="44247">
              <a:spAutoFit/>
            </a:bodyPr>
            <a:lstStyle/>
            <a:p>
              <a:pPr defTabSz="1139190">
                <a:defRPr/>
              </a:pPr>
              <a:r>
                <a:rPr lang="zh-CN" altLang="en-US" sz="4285" b="1" kern="0" dirty="0">
                  <a:solidFill>
                    <a:srgbClr val="C00000"/>
                  </a:solidFill>
                  <a:effectLst>
                    <a:innerShdw blurRad="63500" dist="50800" dir="13500000">
                      <a:prstClr val="black">
                        <a:alpha val="50000"/>
                      </a:prstClr>
                    </a:innerShdw>
                  </a:effectLst>
                  <a:latin typeface="+mj-ea"/>
                  <a:ea typeface="+mj-ea"/>
                </a:rPr>
                <a:t>目录</a:t>
              </a:r>
            </a:p>
          </p:txBody>
        </p:sp>
        <p:sp>
          <p:nvSpPr>
            <p:cNvPr id="105" name="Rectangle 4"/>
            <p:cNvSpPr txBox="1">
              <a:spLocks noChangeArrowheads="1"/>
            </p:cNvSpPr>
            <p:nvPr/>
          </p:nvSpPr>
          <p:spPr bwMode="auto">
            <a:xfrm>
              <a:off x="2215" y="5552"/>
              <a:ext cx="2913" cy="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6361" tIns="33180" rIns="66361" bIns="3318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585" kern="0" dirty="0">
                  <a:solidFill>
                    <a:srgbClr val="C00000"/>
                  </a:solidFill>
                  <a:effectLst>
                    <a:innerShdw blurRad="63500" dist="50800" dir="13500000">
                      <a:prstClr val="black">
                        <a:alpha val="50000"/>
                      </a:prstClr>
                    </a:innerShdw>
                  </a:effectLst>
                  <a:latin typeface="+mj-ea"/>
                </a:rPr>
                <a:t>CONTENTS</a:t>
              </a:r>
              <a:endParaRPr lang="zh-CN" altLang="en-US" sz="1585" kern="0" dirty="0">
                <a:solidFill>
                  <a:srgbClr val="C00000"/>
                </a:solidFill>
                <a:effectLst>
                  <a:innerShdw blurRad="63500" dist="50800" dir="13500000">
                    <a:prstClr val="black">
                      <a:alpha val="50000"/>
                    </a:prstClr>
                  </a:innerShdw>
                </a:effectLst>
                <a:latin typeface="+mj-ea"/>
              </a:endParaRPr>
            </a:p>
          </p:txBody>
        </p:sp>
      </p:grpSp>
      <p:sp>
        <p:nvSpPr>
          <p:cNvPr id="85" name="六边形 84"/>
          <p:cNvSpPr/>
          <p:nvPr/>
        </p:nvSpPr>
        <p:spPr>
          <a:xfrm>
            <a:off x="5086350" y="2120900"/>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86" name="六边形 85"/>
          <p:cNvSpPr/>
          <p:nvPr/>
        </p:nvSpPr>
        <p:spPr>
          <a:xfrm>
            <a:off x="5639435" y="2230120"/>
            <a:ext cx="3472180"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98" name="Rectangle 7"/>
          <p:cNvSpPr>
            <a:spLocks noChangeArrowheads="1"/>
          </p:cNvSpPr>
          <p:nvPr/>
        </p:nvSpPr>
        <p:spPr bwMode="auto">
          <a:xfrm>
            <a:off x="5902960" y="2305685"/>
            <a:ext cx="2753360" cy="344033"/>
          </a:xfrm>
          <a:prstGeom prst="rect">
            <a:avLst/>
          </a:prstGeom>
          <a:solidFill>
            <a:srgbClr val="0070C0"/>
          </a:solidFill>
          <a:ln w="9525">
            <a:noFill/>
            <a:miter lim="800000"/>
          </a:ln>
        </p:spPr>
        <p:txBody>
          <a:bodyPr wrap="square" lIns="66387" tIns="33193" rIns="66387" bIns="33193">
            <a:spAutoFit/>
          </a:bodyPr>
          <a:lstStyle/>
          <a:p>
            <a:r>
              <a:rPr lang="zh-CN" altLang="en-US" b="1" dirty="0" smtClean="0">
                <a:solidFill>
                  <a:schemeClr val="bg1"/>
                </a:solidFill>
                <a:latin typeface="+mj-ea"/>
                <a:ea typeface="+mj-ea"/>
              </a:rPr>
              <a:t>原木及</a:t>
            </a:r>
            <a:r>
              <a:rPr lang="zh-CN" altLang="en-US" b="1" dirty="0">
                <a:solidFill>
                  <a:schemeClr val="bg1"/>
                </a:solidFill>
                <a:latin typeface="+mj-ea"/>
                <a:ea typeface="+mj-ea"/>
              </a:rPr>
              <a:t>产业</a:t>
            </a:r>
            <a:r>
              <a:rPr lang="zh-CN" altLang="en-US" b="1" dirty="0" smtClean="0">
                <a:solidFill>
                  <a:schemeClr val="bg1"/>
                </a:solidFill>
                <a:latin typeface="+mj-ea"/>
                <a:ea typeface="+mj-ea"/>
              </a:rPr>
              <a:t>链简介</a:t>
            </a:r>
            <a:endParaRPr lang="zh-CN" altLang="en-US" b="1" dirty="0">
              <a:solidFill>
                <a:schemeClr val="bg1"/>
              </a:solidFill>
              <a:latin typeface="+mj-ea"/>
              <a:ea typeface="+mj-ea"/>
            </a:endParaRPr>
          </a:p>
        </p:txBody>
      </p:sp>
      <p:grpSp>
        <p:nvGrpSpPr>
          <p:cNvPr id="3" name="组合 105"/>
          <p:cNvGrpSpPr/>
          <p:nvPr/>
        </p:nvGrpSpPr>
        <p:grpSpPr>
          <a:xfrm rot="16200000">
            <a:off x="5264150" y="2093595"/>
            <a:ext cx="551815" cy="672465"/>
            <a:chOff x="8827058" y="3545365"/>
            <a:chExt cx="1224230" cy="1467105"/>
          </a:xfrm>
        </p:grpSpPr>
        <p:sp>
          <p:nvSpPr>
            <p:cNvPr id="107"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108"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109" name="Rectangle 7"/>
          <p:cNvSpPr>
            <a:spLocks noChangeArrowheads="1"/>
          </p:cNvSpPr>
          <p:nvPr/>
        </p:nvSpPr>
        <p:spPr bwMode="auto">
          <a:xfrm>
            <a:off x="5407025" y="2298065"/>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1</a:t>
            </a:r>
            <a:endParaRPr lang="en-US" altLang="zh-CN" sz="1900" b="1" dirty="0">
              <a:solidFill>
                <a:schemeClr val="bg1"/>
              </a:solidFill>
              <a:latin typeface="+mj-ea"/>
              <a:ea typeface="+mj-ea"/>
            </a:endParaRPr>
          </a:p>
        </p:txBody>
      </p:sp>
      <p:sp>
        <p:nvSpPr>
          <p:cNvPr id="119" name="Rectangle 7"/>
          <p:cNvSpPr>
            <a:spLocks noChangeArrowheads="1"/>
          </p:cNvSpPr>
          <p:nvPr/>
        </p:nvSpPr>
        <p:spPr bwMode="auto">
          <a:xfrm>
            <a:off x="5360670" y="3128010"/>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2</a:t>
            </a:r>
            <a:endParaRPr lang="zh-CN" altLang="en-US" sz="2860" b="1" dirty="0">
              <a:solidFill>
                <a:schemeClr val="bg1"/>
              </a:solidFill>
              <a:latin typeface="+mj-ea"/>
              <a:ea typeface="+mj-ea"/>
            </a:endParaRPr>
          </a:p>
        </p:txBody>
      </p:sp>
      <p:sp>
        <p:nvSpPr>
          <p:cNvPr id="120" name="Rectangle 7"/>
          <p:cNvSpPr>
            <a:spLocks noChangeArrowheads="1"/>
          </p:cNvSpPr>
          <p:nvPr/>
        </p:nvSpPr>
        <p:spPr bwMode="auto">
          <a:xfrm>
            <a:off x="5374640" y="4067810"/>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3</a:t>
            </a:r>
            <a:endParaRPr lang="zh-CN" altLang="en-US" sz="2860" b="1" dirty="0">
              <a:solidFill>
                <a:schemeClr val="bg1"/>
              </a:solidFill>
              <a:latin typeface="+mj-ea"/>
              <a:ea typeface="+mj-ea"/>
            </a:endParaRPr>
          </a:p>
        </p:txBody>
      </p:sp>
      <p:sp>
        <p:nvSpPr>
          <p:cNvPr id="6" name="六边形 5"/>
          <p:cNvSpPr/>
          <p:nvPr/>
        </p:nvSpPr>
        <p:spPr>
          <a:xfrm>
            <a:off x="5093970" y="3058795"/>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7" name="六边形 6"/>
          <p:cNvSpPr/>
          <p:nvPr/>
        </p:nvSpPr>
        <p:spPr>
          <a:xfrm>
            <a:off x="5647055" y="3168015"/>
            <a:ext cx="3375025"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r>
              <a:rPr lang="zh-CN" altLang="en-US" b="1" dirty="0" smtClean="0">
                <a:solidFill>
                  <a:schemeClr val="bg1"/>
                </a:solidFill>
                <a:latin typeface="+mj-ea"/>
                <a:ea typeface="+mj-ea"/>
              </a:rPr>
              <a:t>原木期货及交割事宜介绍</a:t>
            </a:r>
            <a:endParaRPr lang="zh-CN" altLang="en-US" b="1" dirty="0">
              <a:solidFill>
                <a:schemeClr val="bg1"/>
              </a:solidFill>
              <a:latin typeface="+mj-ea"/>
              <a:ea typeface="+mj-ea"/>
            </a:endParaRPr>
          </a:p>
        </p:txBody>
      </p:sp>
      <p:grpSp>
        <p:nvGrpSpPr>
          <p:cNvPr id="8" name="组合 105"/>
          <p:cNvGrpSpPr/>
          <p:nvPr/>
        </p:nvGrpSpPr>
        <p:grpSpPr>
          <a:xfrm rot="16200000">
            <a:off x="5271770" y="3030855"/>
            <a:ext cx="551815" cy="672465"/>
            <a:chOff x="8827058" y="3545365"/>
            <a:chExt cx="1224230" cy="1467105"/>
          </a:xfrm>
        </p:grpSpPr>
        <p:sp>
          <p:nvSpPr>
            <p:cNvPr id="9"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10"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11" name="Rectangle 7"/>
          <p:cNvSpPr>
            <a:spLocks noChangeArrowheads="1"/>
          </p:cNvSpPr>
          <p:nvPr/>
        </p:nvSpPr>
        <p:spPr bwMode="auto">
          <a:xfrm>
            <a:off x="5414645" y="3244850"/>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2</a:t>
            </a:r>
            <a:endParaRPr lang="en-US" altLang="zh-CN" sz="1900" b="1" dirty="0">
              <a:solidFill>
                <a:schemeClr val="bg1"/>
              </a:solidFill>
              <a:latin typeface="+mj-ea"/>
              <a:ea typeface="+mj-ea"/>
            </a:endParaRPr>
          </a:p>
        </p:txBody>
      </p:sp>
      <p:sp>
        <p:nvSpPr>
          <p:cNvPr id="13" name="Rectangle 7"/>
          <p:cNvSpPr>
            <a:spLocks noChangeArrowheads="1"/>
          </p:cNvSpPr>
          <p:nvPr/>
        </p:nvSpPr>
        <p:spPr bwMode="auto">
          <a:xfrm>
            <a:off x="5353050" y="4065905"/>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2</a:t>
            </a:r>
            <a:endParaRPr lang="zh-CN" altLang="en-US" sz="2860" b="1" dirty="0">
              <a:solidFill>
                <a:schemeClr val="bg1"/>
              </a:solidFill>
              <a:latin typeface="+mj-ea"/>
              <a:ea typeface="+mj-ea"/>
            </a:endParaRPr>
          </a:p>
        </p:txBody>
      </p:sp>
      <p:sp>
        <p:nvSpPr>
          <p:cNvPr id="14" name="六边形 13"/>
          <p:cNvSpPr/>
          <p:nvPr/>
        </p:nvSpPr>
        <p:spPr>
          <a:xfrm>
            <a:off x="5086350" y="3996055"/>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15" name="六边形 14"/>
          <p:cNvSpPr/>
          <p:nvPr/>
        </p:nvSpPr>
        <p:spPr>
          <a:xfrm>
            <a:off x="5639435" y="4105910"/>
            <a:ext cx="3472180"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grpSp>
        <p:nvGrpSpPr>
          <p:cNvPr id="16" name="组合 105"/>
          <p:cNvGrpSpPr/>
          <p:nvPr/>
        </p:nvGrpSpPr>
        <p:grpSpPr>
          <a:xfrm rot="16200000">
            <a:off x="5264150" y="3968750"/>
            <a:ext cx="551815" cy="672465"/>
            <a:chOff x="8827058" y="3545365"/>
            <a:chExt cx="1224230" cy="1467105"/>
          </a:xfrm>
        </p:grpSpPr>
        <p:sp>
          <p:nvSpPr>
            <p:cNvPr id="17"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18"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19" name="Rectangle 7"/>
          <p:cNvSpPr>
            <a:spLocks noChangeArrowheads="1"/>
          </p:cNvSpPr>
          <p:nvPr/>
        </p:nvSpPr>
        <p:spPr bwMode="auto">
          <a:xfrm>
            <a:off x="5414645" y="4185285"/>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3</a:t>
            </a:r>
            <a:endParaRPr lang="en-US" altLang="zh-CN" sz="1900" b="1" dirty="0">
              <a:solidFill>
                <a:schemeClr val="bg1"/>
              </a:solidFill>
              <a:latin typeface="+mj-ea"/>
              <a:ea typeface="+mj-ea"/>
            </a:endParaRPr>
          </a:p>
        </p:txBody>
      </p:sp>
      <p:sp>
        <p:nvSpPr>
          <p:cNvPr id="20" name="Rectangle 7"/>
          <p:cNvSpPr>
            <a:spLocks noChangeArrowheads="1"/>
          </p:cNvSpPr>
          <p:nvPr/>
        </p:nvSpPr>
        <p:spPr bwMode="auto">
          <a:xfrm>
            <a:off x="6009005" y="4196715"/>
            <a:ext cx="2388235" cy="311785"/>
          </a:xfrm>
          <a:prstGeom prst="rect">
            <a:avLst/>
          </a:prstGeom>
          <a:noFill/>
          <a:ln w="9525">
            <a:noFill/>
            <a:miter lim="800000"/>
          </a:ln>
        </p:spPr>
        <p:txBody>
          <a:bodyPr wrap="square" lIns="66387" tIns="33193" rIns="66387" bIns="33193">
            <a:spAutoFit/>
          </a:bodyPr>
          <a:lstStyle/>
          <a:p>
            <a:r>
              <a:rPr lang="zh-CN" altLang="en-US" sz="1600" b="1" dirty="0" smtClean="0">
                <a:solidFill>
                  <a:schemeClr val="bg1"/>
                </a:solidFill>
                <a:latin typeface="+mj-ea"/>
                <a:ea typeface="+mj-ea"/>
              </a:rPr>
              <a:t>国内原木供需情况</a:t>
            </a:r>
            <a:endParaRPr lang="zh-CN" altLang="en-US" sz="1600" b="1" dirty="0">
              <a:solidFill>
                <a:schemeClr val="bg1"/>
              </a:solidFill>
              <a:latin typeface="+mj-ea"/>
              <a:ea typeface="+mj-ea"/>
            </a:endParaRPr>
          </a:p>
        </p:txBody>
      </p:sp>
      <p:sp>
        <p:nvSpPr>
          <p:cNvPr id="4" name="Rectangle 7"/>
          <p:cNvSpPr>
            <a:spLocks noChangeArrowheads="1"/>
          </p:cNvSpPr>
          <p:nvPr/>
        </p:nvSpPr>
        <p:spPr bwMode="auto">
          <a:xfrm>
            <a:off x="5374640" y="5026025"/>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3</a:t>
            </a:r>
            <a:endParaRPr lang="zh-CN" altLang="en-US" sz="2860" b="1" dirty="0">
              <a:solidFill>
                <a:schemeClr val="bg1"/>
              </a:solidFill>
              <a:latin typeface="+mj-ea"/>
              <a:ea typeface="+mj-ea"/>
            </a:endParaRPr>
          </a:p>
        </p:txBody>
      </p:sp>
      <p:sp>
        <p:nvSpPr>
          <p:cNvPr id="5" name="Rectangle 7"/>
          <p:cNvSpPr>
            <a:spLocks noChangeArrowheads="1"/>
          </p:cNvSpPr>
          <p:nvPr/>
        </p:nvSpPr>
        <p:spPr bwMode="auto">
          <a:xfrm>
            <a:off x="5353050" y="5023485"/>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2</a:t>
            </a:r>
            <a:endParaRPr lang="zh-CN" altLang="en-US" sz="2860" b="1" dirty="0">
              <a:solidFill>
                <a:schemeClr val="bg1"/>
              </a:solidFill>
              <a:latin typeface="+mj-ea"/>
              <a:ea typeface="+mj-ea"/>
            </a:endParaRPr>
          </a:p>
        </p:txBody>
      </p:sp>
      <p:sp>
        <p:nvSpPr>
          <p:cNvPr id="26" name="Rectangle 7"/>
          <p:cNvSpPr>
            <a:spLocks noChangeArrowheads="1"/>
          </p:cNvSpPr>
          <p:nvPr/>
        </p:nvSpPr>
        <p:spPr bwMode="auto">
          <a:xfrm>
            <a:off x="5406390" y="5140325"/>
            <a:ext cx="365125" cy="358140"/>
          </a:xfrm>
          <a:prstGeom prst="rect">
            <a:avLst/>
          </a:prstGeom>
          <a:noFill/>
          <a:ln w="9525">
            <a:noFill/>
            <a:miter lim="800000"/>
          </a:ln>
        </p:spPr>
        <p:txBody>
          <a:bodyPr wrap="square" lIns="66387" tIns="33193" rIns="66387" bIns="33193">
            <a:spAutoFit/>
          </a:bodyPr>
          <a:lstStyle/>
          <a:p>
            <a:r>
              <a:rPr lang="en-US" altLang="zh-CN" sz="1900" b="1" dirty="0">
                <a:solidFill>
                  <a:schemeClr val="bg1"/>
                </a:solidFill>
                <a:latin typeface="+mj-ea"/>
                <a:ea typeface="+mj-ea"/>
              </a:rPr>
              <a:t>4</a:t>
            </a:r>
          </a:p>
        </p:txBody>
      </p:sp>
      <p:sp>
        <p:nvSpPr>
          <p:cNvPr id="27" name="Rectangle 7"/>
          <p:cNvSpPr>
            <a:spLocks noChangeArrowheads="1"/>
          </p:cNvSpPr>
          <p:nvPr/>
        </p:nvSpPr>
        <p:spPr bwMode="auto">
          <a:xfrm>
            <a:off x="6268085" y="5086350"/>
            <a:ext cx="2388235" cy="311785"/>
          </a:xfrm>
          <a:prstGeom prst="rect">
            <a:avLst/>
          </a:prstGeom>
          <a:noFill/>
          <a:ln w="9525">
            <a:noFill/>
            <a:miter lim="800000"/>
          </a:ln>
        </p:spPr>
        <p:txBody>
          <a:bodyPr wrap="square" lIns="66387" tIns="33193" rIns="66387" bIns="33193">
            <a:spAutoFit/>
          </a:bodyPr>
          <a:lstStyle/>
          <a:p>
            <a:r>
              <a:rPr lang="zh-CN" altLang="en-US" sz="1600" b="1" dirty="0">
                <a:solidFill>
                  <a:schemeClr val="bg1"/>
                </a:solidFill>
                <a:latin typeface="+mj-ea"/>
                <a:ea typeface="+mj-ea"/>
              </a:rPr>
              <a:t>纯碱后市展望</a:t>
            </a:r>
          </a:p>
        </p:txBody>
      </p:sp>
      <p:sp>
        <p:nvSpPr>
          <p:cNvPr id="28" name="Rectangle 7"/>
          <p:cNvSpPr>
            <a:spLocks noChangeArrowheads="1"/>
          </p:cNvSpPr>
          <p:nvPr/>
        </p:nvSpPr>
        <p:spPr bwMode="auto">
          <a:xfrm>
            <a:off x="5353050" y="5619750"/>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3</a:t>
            </a:r>
            <a:endParaRPr lang="zh-CN" altLang="en-US" sz="2860" b="1" dirty="0">
              <a:solidFill>
                <a:schemeClr val="bg1"/>
              </a:solidFill>
              <a:latin typeface="+mj-ea"/>
              <a:ea typeface="+mj-ea"/>
            </a:endParaRPr>
          </a:p>
        </p:txBody>
      </p:sp>
      <p:sp>
        <p:nvSpPr>
          <p:cNvPr id="32" name="文本框 31"/>
          <p:cNvSpPr txBox="1"/>
          <p:nvPr/>
        </p:nvSpPr>
        <p:spPr>
          <a:xfrm>
            <a:off x="1407160" y="400685"/>
            <a:ext cx="1928495" cy="368300"/>
          </a:xfrm>
          <a:prstGeom prst="rect">
            <a:avLst/>
          </a:prstGeom>
          <a:noFill/>
        </p:spPr>
        <p:txBody>
          <a:bodyPr wrap="square" rtlCol="0" anchor="t">
            <a:spAutoFit/>
          </a:bodyPr>
          <a:lstStyle/>
          <a:p>
            <a:r>
              <a:rPr lang="zh-CN" altLang="en-US" b="1">
                <a:latin typeface="华文细黑" panose="02010600040101010101" charset="-122"/>
                <a:ea typeface="华文细黑" panose="02010600040101010101" charset="-122"/>
              </a:rPr>
              <a:t>目录</a:t>
            </a:r>
          </a:p>
        </p:txBody>
      </p:sp>
    </p:spTree>
    <p:extLst>
      <p:ext uri="{BB962C8B-B14F-4D97-AF65-F5344CB8AC3E}">
        <p14:creationId xmlns:p14="http://schemas.microsoft.com/office/powerpoint/2010/main" val="1080373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六边形 2"/>
          <p:cNvSpPr/>
          <p:nvPr/>
        </p:nvSpPr>
        <p:spPr>
          <a:xfrm>
            <a:off x="3606685" y="2736042"/>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4" name="六边形 3"/>
          <p:cNvSpPr/>
          <p:nvPr/>
        </p:nvSpPr>
        <p:spPr>
          <a:xfrm>
            <a:off x="4159770" y="2845262"/>
            <a:ext cx="3472180"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5" name="Rectangle 7"/>
          <p:cNvSpPr>
            <a:spLocks noChangeArrowheads="1"/>
          </p:cNvSpPr>
          <p:nvPr/>
        </p:nvSpPr>
        <p:spPr bwMode="auto">
          <a:xfrm>
            <a:off x="4423295" y="2920827"/>
            <a:ext cx="2753360" cy="344033"/>
          </a:xfrm>
          <a:prstGeom prst="rect">
            <a:avLst/>
          </a:prstGeom>
          <a:solidFill>
            <a:srgbClr val="0070C0"/>
          </a:solidFill>
          <a:ln w="9525">
            <a:noFill/>
            <a:miter lim="800000"/>
          </a:ln>
        </p:spPr>
        <p:txBody>
          <a:bodyPr wrap="square" lIns="66387" tIns="33193" rIns="66387" bIns="33193">
            <a:spAutoFit/>
          </a:bodyPr>
          <a:lstStyle/>
          <a:p>
            <a:r>
              <a:rPr lang="zh-CN" altLang="en-US" b="1" dirty="0" smtClean="0">
                <a:solidFill>
                  <a:schemeClr val="bg1"/>
                </a:solidFill>
                <a:latin typeface="+mj-ea"/>
                <a:ea typeface="+mj-ea"/>
              </a:rPr>
              <a:t>原木及</a:t>
            </a:r>
            <a:r>
              <a:rPr lang="zh-CN" altLang="en-US" b="1" dirty="0">
                <a:solidFill>
                  <a:schemeClr val="bg1"/>
                </a:solidFill>
                <a:latin typeface="+mj-ea"/>
                <a:ea typeface="+mj-ea"/>
              </a:rPr>
              <a:t>产业</a:t>
            </a:r>
            <a:r>
              <a:rPr lang="zh-CN" altLang="en-US" b="1" dirty="0" smtClean="0">
                <a:solidFill>
                  <a:schemeClr val="bg1"/>
                </a:solidFill>
                <a:latin typeface="+mj-ea"/>
                <a:ea typeface="+mj-ea"/>
              </a:rPr>
              <a:t>链简介</a:t>
            </a:r>
            <a:endParaRPr lang="zh-CN" altLang="en-US" b="1" dirty="0">
              <a:solidFill>
                <a:schemeClr val="bg1"/>
              </a:solidFill>
              <a:latin typeface="+mj-ea"/>
              <a:ea typeface="+mj-ea"/>
            </a:endParaRPr>
          </a:p>
        </p:txBody>
      </p:sp>
      <p:grpSp>
        <p:nvGrpSpPr>
          <p:cNvPr id="6" name="组合 105"/>
          <p:cNvGrpSpPr/>
          <p:nvPr/>
        </p:nvGrpSpPr>
        <p:grpSpPr>
          <a:xfrm rot="16200000">
            <a:off x="3784485" y="2708737"/>
            <a:ext cx="551815" cy="672465"/>
            <a:chOff x="8827058" y="3545365"/>
            <a:chExt cx="1224230" cy="1467105"/>
          </a:xfrm>
        </p:grpSpPr>
        <p:sp>
          <p:nvSpPr>
            <p:cNvPr id="7"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8"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9" name="Rectangle 7"/>
          <p:cNvSpPr>
            <a:spLocks noChangeArrowheads="1"/>
          </p:cNvSpPr>
          <p:nvPr/>
        </p:nvSpPr>
        <p:spPr bwMode="auto">
          <a:xfrm>
            <a:off x="3927360" y="2913207"/>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1</a:t>
            </a:r>
            <a:endParaRPr lang="en-US" altLang="zh-CN" sz="1900" b="1" dirty="0">
              <a:solidFill>
                <a:schemeClr val="bg1"/>
              </a:solidFill>
              <a:latin typeface="+mj-ea"/>
              <a:ea typeface="+mj-ea"/>
            </a:endParaRPr>
          </a:p>
        </p:txBody>
      </p:sp>
    </p:spTree>
    <p:extLst>
      <p:ext uri="{BB962C8B-B14F-4D97-AF65-F5344CB8AC3E}">
        <p14:creationId xmlns:p14="http://schemas.microsoft.com/office/powerpoint/2010/main" val="4219097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矩形 2"/>
          <p:cNvSpPr/>
          <p:nvPr/>
        </p:nvSpPr>
        <p:spPr>
          <a:xfrm>
            <a:off x="969817" y="1160794"/>
            <a:ext cx="10102735" cy="646331"/>
          </a:xfrm>
          <a:prstGeom prst="rect">
            <a:avLst/>
          </a:prstGeom>
        </p:spPr>
        <p:txBody>
          <a:bodyPr wrap="square">
            <a:spAutoFit/>
          </a:bodyPr>
          <a:lstStyle/>
          <a:p>
            <a:r>
              <a:rPr lang="zh-CN" altLang="en-US" b="1" spc="-20" dirty="0" smtClean="0">
                <a:latin typeface="+mn-ea"/>
                <a:cs typeface="华文楷体"/>
              </a:rPr>
              <a:t>原木</a:t>
            </a:r>
            <a:r>
              <a:rPr lang="en-US" altLang="zh-CN" spc="-50" dirty="0" smtClean="0">
                <a:latin typeface="+mn-ea"/>
                <a:cs typeface="华文楷体"/>
              </a:rPr>
              <a:t>:</a:t>
            </a:r>
            <a:r>
              <a:rPr lang="zh-CN" altLang="en-US" spc="-50" dirty="0" smtClean="0">
                <a:latin typeface="+mn-ea"/>
                <a:cs typeface="华文楷体"/>
              </a:rPr>
              <a:t>将</a:t>
            </a:r>
            <a:r>
              <a:rPr lang="zh-CN" altLang="en-US" spc="-50" dirty="0">
                <a:latin typeface="+mn-ea"/>
                <a:cs typeface="华文楷体"/>
              </a:rPr>
              <a:t>除去全部枝丫和梢头的伐倒木树干，根据一定</a:t>
            </a:r>
            <a:r>
              <a:rPr lang="zh-CN" altLang="en-US" dirty="0">
                <a:latin typeface="+mn-ea"/>
                <a:cs typeface="华文楷体"/>
              </a:rPr>
              <a:t>尺寸、形状、质量、标准或特殊规定，截成一定长度的圆</a:t>
            </a:r>
            <a:r>
              <a:rPr lang="zh-CN" altLang="en-US" dirty="0" smtClean="0">
                <a:latin typeface="+mn-ea"/>
                <a:cs typeface="华文楷体"/>
              </a:rPr>
              <a:t>木段</a:t>
            </a:r>
            <a:r>
              <a:rPr lang="zh-CN" altLang="en-US" spc="-10" dirty="0" smtClean="0">
                <a:latin typeface="+mn-ea"/>
                <a:cs typeface="华文楷体"/>
              </a:rPr>
              <a:t>；</a:t>
            </a:r>
            <a:r>
              <a:rPr lang="zh-CN" altLang="en-US" spc="-15" dirty="0">
                <a:latin typeface="+mn-ea"/>
                <a:cs typeface="华文楷体"/>
              </a:rPr>
              <a:t>经由进一步锯切、裁剪，原木主要应用于生</a:t>
            </a:r>
            <a:r>
              <a:rPr lang="zh-CN" altLang="en-US" spc="-30" dirty="0">
                <a:latin typeface="+mn-ea"/>
                <a:cs typeface="华文楷体"/>
              </a:rPr>
              <a:t>产木材产品。</a:t>
            </a:r>
            <a:endParaRPr lang="zh-CN" altLang="en-US" dirty="0">
              <a:latin typeface="+mn-ea"/>
            </a:endParaRPr>
          </a:p>
        </p:txBody>
      </p:sp>
      <p:sp>
        <p:nvSpPr>
          <p:cNvPr id="4" name="矩形 3"/>
          <p:cNvSpPr/>
          <p:nvPr/>
        </p:nvSpPr>
        <p:spPr>
          <a:xfrm>
            <a:off x="969817" y="2113803"/>
            <a:ext cx="9932527" cy="646331"/>
          </a:xfrm>
          <a:prstGeom prst="rect">
            <a:avLst/>
          </a:prstGeom>
        </p:spPr>
        <p:txBody>
          <a:bodyPr wrap="none">
            <a:spAutoFit/>
          </a:bodyPr>
          <a:lstStyle/>
          <a:p>
            <a:r>
              <a:rPr lang="zh-CN" altLang="en-US" dirty="0"/>
              <a:t>通常可根据树种将原木分为两类：</a:t>
            </a:r>
            <a:r>
              <a:rPr lang="zh-CN" altLang="en-US" dirty="0">
                <a:solidFill>
                  <a:srgbClr val="FF0000"/>
                </a:solidFill>
              </a:rPr>
              <a:t>针叶原木</a:t>
            </a:r>
            <a:r>
              <a:rPr lang="zh-CN" altLang="en-US" dirty="0"/>
              <a:t>与阔叶原木。当前交易所将上市期货品 种对应交割</a:t>
            </a:r>
            <a:r>
              <a:rPr lang="zh-CN" altLang="en-US" dirty="0" smtClean="0"/>
              <a:t>标</a:t>
            </a:r>
            <a:endParaRPr lang="en-US" altLang="zh-CN" dirty="0" smtClean="0"/>
          </a:p>
          <a:p>
            <a:r>
              <a:rPr lang="zh-CN" altLang="en-US" dirty="0" smtClean="0"/>
              <a:t>的</a:t>
            </a:r>
            <a:r>
              <a:rPr lang="zh-CN" altLang="en-US" dirty="0"/>
              <a:t>及其替代品均为</a:t>
            </a:r>
            <a:r>
              <a:rPr lang="zh-CN" altLang="en-US" dirty="0" smtClean="0"/>
              <a:t>针叶树材。</a:t>
            </a:r>
            <a:endParaRPr lang="zh-CN" altLang="en-US" dirty="0"/>
          </a:p>
        </p:txBody>
      </p:sp>
      <p:pic>
        <p:nvPicPr>
          <p:cNvPr id="5" name="图片 4"/>
          <p:cNvPicPr>
            <a:picLocks noChangeAspect="1"/>
          </p:cNvPicPr>
          <p:nvPr/>
        </p:nvPicPr>
        <p:blipFill>
          <a:blip r:embed="rId2"/>
          <a:stretch>
            <a:fillRect/>
          </a:stretch>
        </p:blipFill>
        <p:spPr>
          <a:xfrm>
            <a:off x="6583679" y="2985572"/>
            <a:ext cx="4240357" cy="2662060"/>
          </a:xfrm>
          <a:prstGeom prst="rect">
            <a:avLst/>
          </a:prstGeom>
        </p:spPr>
      </p:pic>
      <p:sp>
        <p:nvSpPr>
          <p:cNvPr id="6" name="矩形 5"/>
          <p:cNvSpPr/>
          <p:nvPr/>
        </p:nvSpPr>
        <p:spPr>
          <a:xfrm>
            <a:off x="969817" y="3162440"/>
            <a:ext cx="4258888" cy="2585323"/>
          </a:xfrm>
          <a:prstGeom prst="rect">
            <a:avLst/>
          </a:prstGeom>
        </p:spPr>
        <p:txBody>
          <a:bodyPr wrap="square">
            <a:spAutoFit/>
          </a:bodyPr>
          <a:lstStyle/>
          <a:p>
            <a:r>
              <a:rPr lang="zh-CN" altLang="en-US" spc="-45" dirty="0">
                <a:latin typeface="华文楷体"/>
                <a:cs typeface="华文楷体"/>
              </a:rPr>
              <a:t>针叶原木相对阔叶原木</a:t>
            </a:r>
            <a:r>
              <a:rPr lang="zh-CN" altLang="en-US" spc="-45" dirty="0">
                <a:solidFill>
                  <a:srgbClr val="FF0000"/>
                </a:solidFill>
                <a:latin typeface="华文楷体"/>
                <a:cs typeface="华文楷体"/>
              </a:rPr>
              <a:t>硬度低、韧性高</a:t>
            </a:r>
            <a:r>
              <a:rPr lang="zh-CN" altLang="en-US" spc="-45" dirty="0">
                <a:latin typeface="华文楷体"/>
                <a:cs typeface="华文楷体"/>
              </a:rPr>
              <a:t>，俗称</a:t>
            </a:r>
            <a:r>
              <a:rPr lang="zh-CN" altLang="en-US" spc="-45" dirty="0">
                <a:solidFill>
                  <a:srgbClr val="FF0000"/>
                </a:solidFill>
                <a:latin typeface="华文楷体"/>
                <a:cs typeface="华文楷体"/>
              </a:rPr>
              <a:t>软木</a:t>
            </a:r>
            <a:r>
              <a:rPr lang="zh-CN" altLang="en-US" spc="-25" dirty="0">
                <a:latin typeface="华文楷体"/>
                <a:cs typeface="华文楷体"/>
              </a:rPr>
              <a:t>（</a:t>
            </a:r>
            <a:r>
              <a:rPr lang="zh-CN" altLang="en-US" spc="-35" dirty="0">
                <a:latin typeface="华文楷体"/>
                <a:cs typeface="华文楷体"/>
              </a:rPr>
              <a:t>相应的，阔叶原</a:t>
            </a:r>
            <a:r>
              <a:rPr lang="zh-CN" altLang="en-US" spc="-25" dirty="0">
                <a:latin typeface="华文楷体"/>
                <a:cs typeface="华文楷体"/>
              </a:rPr>
              <a:t>木俗称硬木</a:t>
            </a:r>
            <a:r>
              <a:rPr lang="zh-CN" altLang="en-US" spc="-45" dirty="0">
                <a:latin typeface="华文楷体"/>
                <a:cs typeface="华文楷体"/>
              </a:rPr>
              <a:t>）</a:t>
            </a:r>
            <a:r>
              <a:rPr lang="zh-CN" altLang="en-US" spc="-50" dirty="0" smtClean="0">
                <a:latin typeface="华文楷体"/>
                <a:cs typeface="华文楷体"/>
              </a:rPr>
              <a:t>。</a:t>
            </a:r>
            <a:endParaRPr lang="en-US" altLang="zh-CN" spc="-50" dirty="0" smtClean="0">
              <a:latin typeface="华文楷体"/>
              <a:cs typeface="华文楷体"/>
            </a:endParaRPr>
          </a:p>
          <a:p>
            <a:endParaRPr lang="en-US" altLang="zh-CN" spc="-50" dirty="0">
              <a:latin typeface="华文楷体"/>
              <a:cs typeface="华文楷体"/>
            </a:endParaRPr>
          </a:p>
          <a:p>
            <a:r>
              <a:rPr lang="zh-CN" altLang="en-US" spc="-50" dirty="0" smtClean="0">
                <a:latin typeface="华文楷体"/>
                <a:cs typeface="华文楷体"/>
              </a:rPr>
              <a:t>前者</a:t>
            </a:r>
            <a:r>
              <a:rPr lang="zh-CN" altLang="en-US" spc="-50" dirty="0">
                <a:latin typeface="华文楷体"/>
                <a:cs typeface="华文楷体"/>
              </a:rPr>
              <a:t>主要来自</a:t>
            </a:r>
            <a:r>
              <a:rPr lang="zh-CN" altLang="en-US" spc="-50" dirty="0">
                <a:solidFill>
                  <a:srgbClr val="FF0000"/>
                </a:solidFill>
                <a:latin typeface="华文楷体"/>
                <a:cs typeface="华文楷体"/>
              </a:rPr>
              <a:t>松树、云杉、冷杉</a:t>
            </a:r>
            <a:r>
              <a:rPr lang="zh-CN" altLang="en-US" spc="-50" dirty="0">
                <a:latin typeface="华文楷体"/>
                <a:cs typeface="华文楷体"/>
              </a:rPr>
              <a:t>等针叶树种，因其密度小、弹性较好而多应用于</a:t>
            </a:r>
            <a:r>
              <a:rPr lang="zh-CN" altLang="en-US" spc="-50" dirty="0">
                <a:solidFill>
                  <a:srgbClr val="FF0000"/>
                </a:solidFill>
                <a:latin typeface="华文楷体"/>
                <a:cs typeface="华文楷体"/>
              </a:rPr>
              <a:t>建筑结构、地板、家具</a:t>
            </a:r>
            <a:r>
              <a:rPr lang="zh-CN" altLang="en-US" spc="-50" dirty="0">
                <a:latin typeface="华文楷体"/>
                <a:cs typeface="华文楷体"/>
              </a:rPr>
              <a:t>等需要耐久性的领域；后者则主要来自橡树、桦树、榉树等阔叶树种，应用于家具制造、人造板、纸浆等用途。</a:t>
            </a:r>
            <a:endParaRPr lang="zh-CN" altLang="en-US" dirty="0"/>
          </a:p>
        </p:txBody>
      </p:sp>
      <p:sp>
        <p:nvSpPr>
          <p:cNvPr id="7" name="矩形 6"/>
          <p:cNvSpPr/>
          <p:nvPr/>
        </p:nvSpPr>
        <p:spPr>
          <a:xfrm>
            <a:off x="1391386" y="405643"/>
            <a:ext cx="1811714" cy="369332"/>
          </a:xfrm>
          <a:prstGeom prst="rect">
            <a:avLst/>
          </a:prstGeom>
        </p:spPr>
        <p:txBody>
          <a:bodyPr wrap="none">
            <a:spAutoFit/>
          </a:bodyPr>
          <a:lstStyle/>
          <a:p>
            <a:r>
              <a:rPr lang="zh-CN" altLang="en-US" b="1" dirty="0" smtClean="0">
                <a:solidFill>
                  <a:srgbClr val="FF0000"/>
                </a:solidFill>
                <a:latin typeface="+mj-ea"/>
              </a:rPr>
              <a:t>原木定义及分类</a:t>
            </a:r>
            <a:endParaRPr lang="zh-CN" altLang="en-US" b="1" dirty="0">
              <a:solidFill>
                <a:srgbClr val="FF0000"/>
              </a:solidFill>
              <a:latin typeface="+mj-ea"/>
            </a:endParaRPr>
          </a:p>
        </p:txBody>
      </p:sp>
    </p:spTree>
    <p:extLst>
      <p:ext uri="{BB962C8B-B14F-4D97-AF65-F5344CB8AC3E}">
        <p14:creationId xmlns:p14="http://schemas.microsoft.com/office/powerpoint/2010/main" val="346217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graphicFrame>
        <p:nvGraphicFramePr>
          <p:cNvPr id="4" name="表格 3"/>
          <p:cNvGraphicFramePr>
            <a:graphicFrameLocks noGrp="1"/>
          </p:cNvGraphicFramePr>
          <p:nvPr>
            <p:extLst>
              <p:ext uri="{D42A27DB-BD31-4B8C-83A1-F6EECF244321}">
                <p14:modId xmlns:p14="http://schemas.microsoft.com/office/powerpoint/2010/main" val="2017732621"/>
              </p:ext>
            </p:extLst>
          </p:nvPr>
        </p:nvGraphicFramePr>
        <p:xfrm>
          <a:off x="862329" y="964797"/>
          <a:ext cx="8880186" cy="5303592"/>
        </p:xfrm>
        <a:graphic>
          <a:graphicData uri="http://schemas.openxmlformats.org/drawingml/2006/table">
            <a:tbl>
              <a:tblPr>
                <a:tableStyleId>{5C22544A-7EE6-4342-B048-85BDC9FD1C3A}</a:tableStyleId>
              </a:tblPr>
              <a:tblGrid>
                <a:gridCol w="2099980"/>
                <a:gridCol w="3390103"/>
                <a:gridCol w="3390103"/>
              </a:tblGrid>
              <a:tr h="375951">
                <a:tc>
                  <a:txBody>
                    <a:bodyPr/>
                    <a:lstStyle/>
                    <a:p>
                      <a:pPr algn="l" fontAlgn="t"/>
                      <a:r>
                        <a:rPr lang="zh-CN" altLang="en-US" sz="1800" b="1" u="none" strike="noStrike" dirty="0">
                          <a:effectLst/>
                        </a:rPr>
                        <a:t>　</a:t>
                      </a:r>
                      <a:endParaRPr lang="zh-CN" altLang="en-US" sz="18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solidFill>
                      <a:srgbClr val="92D050"/>
                    </a:solidFill>
                  </a:tcPr>
                </a:tc>
                <a:tc>
                  <a:txBody>
                    <a:bodyPr/>
                    <a:lstStyle/>
                    <a:p>
                      <a:pPr algn="ctr" fontAlgn="ctr"/>
                      <a:r>
                        <a:rPr lang="zh-CN" altLang="en-US" sz="1000" b="1" u="none" strike="noStrike" dirty="0">
                          <a:effectLst/>
                        </a:rPr>
                        <a:t>针叶树</a:t>
                      </a:r>
                      <a:endParaRPr lang="zh-CN" altLang="en-US" sz="1000" b="1" i="0" u="none" strike="noStrike" dirty="0">
                        <a:solidFill>
                          <a:srgbClr val="FFFFFF"/>
                        </a:solidFill>
                        <a:effectLst/>
                        <a:latin typeface="宋体" panose="02010600030101010101" pitchFamily="2" charset="-122"/>
                        <a:ea typeface="宋体" panose="02010600030101010101" pitchFamily="2" charset="-122"/>
                      </a:endParaRPr>
                    </a:p>
                  </a:txBody>
                  <a:tcPr marL="9525" marR="9525" marT="9525" marB="0" anchor="ctr">
                    <a:solidFill>
                      <a:srgbClr val="92D050"/>
                    </a:solidFill>
                  </a:tcPr>
                </a:tc>
                <a:tc>
                  <a:txBody>
                    <a:bodyPr/>
                    <a:lstStyle/>
                    <a:p>
                      <a:pPr algn="ctr" fontAlgn="ctr"/>
                      <a:r>
                        <a:rPr lang="zh-CN" altLang="en-US" sz="1000" b="1" u="none" strike="noStrike" dirty="0">
                          <a:effectLst/>
                        </a:rPr>
                        <a:t>阔叶树</a:t>
                      </a:r>
                      <a:endParaRPr lang="zh-CN" altLang="en-US" sz="1000" b="1" i="0" u="none" strike="noStrike" dirty="0">
                        <a:solidFill>
                          <a:srgbClr val="FFFFFF"/>
                        </a:solidFill>
                        <a:effectLst/>
                        <a:latin typeface="宋体" panose="02010600030101010101" pitchFamily="2" charset="-122"/>
                        <a:ea typeface="宋体" panose="02010600030101010101" pitchFamily="2" charset="-122"/>
                      </a:endParaRPr>
                    </a:p>
                  </a:txBody>
                  <a:tcPr marL="9525" marR="9525" marT="9525" marB="0" anchor="ctr">
                    <a:solidFill>
                      <a:srgbClr val="92D050"/>
                    </a:solidFill>
                  </a:tcPr>
                </a:tc>
              </a:tr>
              <a:tr h="413546">
                <a:tc>
                  <a:txBody>
                    <a:bodyPr/>
                    <a:lstStyle/>
                    <a:p>
                      <a:pPr algn="ctr" fontAlgn="ctr"/>
                      <a:r>
                        <a:rPr lang="zh-CN" altLang="en-US" sz="1200" b="1" u="none" strike="noStrike" dirty="0">
                          <a:effectLst/>
                        </a:rPr>
                        <a:t>叶片形状</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叶片较细，如同银针</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a:effectLst/>
                        </a:rPr>
                        <a:t>被子植物，叶片呈现卵圆形、椭圆形等，叶片形状有大有小，有如同手掌大的叶片，也有如同硬币大小的叶片</a:t>
                      </a:r>
                      <a:endParaRPr lang="zh-CN" altLang="en-US" sz="12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401014">
                <a:tc>
                  <a:txBody>
                    <a:bodyPr/>
                    <a:lstStyle/>
                    <a:p>
                      <a:pPr algn="ctr" fontAlgn="ctr"/>
                      <a:r>
                        <a:rPr lang="zh-CN" altLang="en-US" sz="1200" b="1" u="none" strike="noStrike" dirty="0">
                          <a:effectLst/>
                        </a:rPr>
                        <a:t>生长自然带</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主要生长在温带地区</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a:effectLst/>
                        </a:rPr>
                        <a:t>热带，部分亚热带地区</a:t>
                      </a:r>
                      <a:endParaRPr lang="zh-CN" altLang="en-US" sz="12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413546">
                <a:tc>
                  <a:txBody>
                    <a:bodyPr/>
                    <a:lstStyle/>
                    <a:p>
                      <a:pPr algn="ctr" fontAlgn="ctr"/>
                      <a:r>
                        <a:rPr lang="zh-CN" altLang="en-US" sz="1200" b="1" u="none" strike="noStrike">
                          <a:effectLst/>
                        </a:rPr>
                        <a:t>生长环境</a:t>
                      </a:r>
                      <a:endParaRPr lang="zh-CN" altLang="en-US" sz="12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主要生长在温带地区，会在林区组成针叶林或阔叶混交林</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a:effectLst/>
                        </a:rPr>
                        <a:t>通常生长在热带和部分亚热带地区，在寒带地区有少量分布，它是生命力较为旺盛的植物</a:t>
                      </a:r>
                      <a:endParaRPr lang="zh-CN" altLang="en-US" sz="12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413546">
                <a:tc>
                  <a:txBody>
                    <a:bodyPr/>
                    <a:lstStyle/>
                    <a:p>
                      <a:pPr algn="ctr" fontAlgn="ctr"/>
                      <a:r>
                        <a:rPr lang="zh-CN" altLang="en-US" sz="1200" b="1" u="none" strike="noStrike" dirty="0">
                          <a:effectLst/>
                        </a:rPr>
                        <a:t>生长特点</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大多生长缓慢，寿命长，适应范围广，多数种类在各地林区组成针叶林或针、阔叶混交林</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一般叶面宽阔，叶形随树种不同而有多种形状的木本植物，有的常绿，有的落叶，多是秋冬季节会落叶</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213039">
                <a:tc>
                  <a:txBody>
                    <a:bodyPr/>
                    <a:lstStyle/>
                    <a:p>
                      <a:pPr algn="ctr" fontAlgn="ctr"/>
                      <a:r>
                        <a:rPr lang="zh-CN" altLang="en-US" sz="1200" b="1" u="none" strike="noStrike">
                          <a:effectLst/>
                        </a:rPr>
                        <a:t>耐旱程度</a:t>
                      </a:r>
                      <a:endParaRPr lang="zh-CN" altLang="en-US" sz="12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针叶植物的叶面都附有一层油脂层，比较耐旱</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与针叶植物相反</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614053">
                <a:tc>
                  <a:txBody>
                    <a:bodyPr/>
                    <a:lstStyle/>
                    <a:p>
                      <a:pPr algn="ctr" fontAlgn="ctr"/>
                      <a:r>
                        <a:rPr lang="zh-CN" altLang="en-US" sz="1200" b="1" u="none" strike="noStrike" dirty="0">
                          <a:effectLst/>
                        </a:rPr>
                        <a:t>横切面结构</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针叶材的横切面结构简单，主要由纵向管胞、木射线、纵向树脂道组成，轴向管胞占整个木材体积的大部分</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阔叶材的横切面结构复杂，主要由导管、木纤维、木射线和纵向薄壁细胞组成，木纤维起到机械支撑作用，而导管负责输导</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614053">
                <a:tc>
                  <a:txBody>
                    <a:bodyPr/>
                    <a:lstStyle/>
                    <a:p>
                      <a:pPr algn="ctr" fontAlgn="ctr"/>
                      <a:r>
                        <a:rPr lang="zh-CN" altLang="en-US" sz="1200" b="1" u="none" strike="noStrike" dirty="0">
                          <a:effectLst/>
                        </a:rPr>
                        <a:t>品种</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a:effectLst/>
                        </a:rPr>
                        <a:t>所有的针叶树的科都是树木或者灌木</a:t>
                      </a:r>
                      <a:endParaRPr lang="zh-CN" altLang="en-US" sz="12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zh-CN" altLang="en-US" sz="1200" u="none" strike="noStrike" dirty="0">
                          <a:effectLst/>
                        </a:rPr>
                        <a:t>阔叶树的植物分类学比针叶树分类更复杂，约有三四百个科，但是只有约 </a:t>
                      </a:r>
                      <a:r>
                        <a:rPr lang="en-US" altLang="zh-CN" sz="1200" u="none" strike="noStrike" dirty="0">
                          <a:effectLst/>
                        </a:rPr>
                        <a:t>80 </a:t>
                      </a:r>
                      <a:r>
                        <a:rPr lang="zh-CN" altLang="en-US" sz="1200" u="none" strike="noStrike" dirty="0">
                          <a:effectLst/>
                        </a:rPr>
                        <a:t>科是树木，其它科属中为草类植物</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614053">
                <a:tc rowSpan="2">
                  <a:txBody>
                    <a:bodyPr/>
                    <a:lstStyle/>
                    <a:p>
                      <a:pPr algn="ctr" fontAlgn="ctr"/>
                      <a:r>
                        <a:rPr lang="zh-CN" altLang="en-US" sz="1200" b="1" u="none" strike="noStrike" dirty="0">
                          <a:effectLst/>
                        </a:rPr>
                        <a:t>代表植物</a:t>
                      </a:r>
                      <a:endParaRPr lang="zh-CN" altLang="en-US" sz="12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en-US" altLang="zh-CN" sz="1200" u="none" strike="noStrike" dirty="0">
                          <a:effectLst/>
                        </a:rPr>
                        <a:t>1</a:t>
                      </a:r>
                      <a:r>
                        <a:rPr lang="zh-CN" altLang="en-US" sz="1200" u="none" strike="noStrike" dirty="0">
                          <a:effectLst/>
                        </a:rPr>
                        <a:t>、常绿：雪松、桧柏、柳杉、罗汉松、红豆杉、落叶松、油松、铁杉、云杉、青扦、杉木、侧柏、圆柏等</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en-US" altLang="zh-CN" sz="1200" u="none" strike="noStrike" dirty="0" smtClean="0">
                          <a:effectLst/>
                        </a:rPr>
                        <a:t>1</a:t>
                      </a:r>
                      <a:r>
                        <a:rPr lang="zh-CN" altLang="en-US" sz="1200" u="none" strike="noStrike" dirty="0" smtClean="0">
                          <a:effectLst/>
                        </a:rPr>
                        <a:t>、常绿</a:t>
                      </a:r>
                      <a:r>
                        <a:rPr lang="zh-CN" altLang="en-US" sz="1200" u="none" strike="noStrike" dirty="0">
                          <a:effectLst/>
                        </a:rPr>
                        <a:t>：小叶榕、高山榕、垂叶榕、银桦、山玉兰、广玉兰、白兰花、灯台树、香樟、佛手柑、代代果、法国冬青、女贞、桂花、天竺桂、杜英、桢楠等</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814561">
                <a:tc vMerge="1">
                  <a:txBody>
                    <a:bodyPr/>
                    <a:lstStyle/>
                    <a:p>
                      <a:endParaRPr lang="zh-CN" altLang="en-US"/>
                    </a:p>
                  </a:txBody>
                  <a:tcPr/>
                </a:tc>
                <a:tc>
                  <a:txBody>
                    <a:bodyPr/>
                    <a:lstStyle/>
                    <a:p>
                      <a:pPr algn="l" fontAlgn="ctr"/>
                      <a:r>
                        <a:rPr lang="zh-CN" altLang="en-US" sz="1200" u="none" strike="noStrike" dirty="0">
                          <a:effectLst/>
                        </a:rPr>
                        <a:t> </a:t>
                      </a:r>
                      <a:r>
                        <a:rPr lang="en-US" altLang="zh-CN" sz="1200" u="none" strike="noStrike" dirty="0">
                          <a:effectLst/>
                        </a:rPr>
                        <a:t>2</a:t>
                      </a:r>
                      <a:r>
                        <a:rPr lang="zh-CN" altLang="en-US" sz="1200" u="none" strike="noStrike" dirty="0">
                          <a:effectLst/>
                        </a:rPr>
                        <a:t>、落叶：金钱松、水杉、落羽杉、池杉、白皮松等</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l" fontAlgn="ctr"/>
                      <a:r>
                        <a:rPr lang="en-US" altLang="zh-CN" sz="1200" u="none" strike="noStrike" dirty="0" smtClean="0">
                          <a:effectLst/>
                        </a:rPr>
                        <a:t>2</a:t>
                      </a:r>
                      <a:r>
                        <a:rPr lang="zh-CN" altLang="en-US" sz="1200" u="none" strike="noStrike" dirty="0" smtClean="0">
                          <a:effectLst/>
                        </a:rPr>
                        <a:t>、落叶</a:t>
                      </a:r>
                      <a:r>
                        <a:rPr lang="zh-CN" altLang="en-US" sz="1200" u="none" strike="noStrike" dirty="0">
                          <a:effectLst/>
                        </a:rPr>
                        <a:t>：柏杨、垂柳、银芽柳、榆树、黄桷树、白玉兰、辛夷、二乔玉兰、红叶李、红叶桃、梅花、樱花、合欢、国槐、龙爪槐、元宝枫、紫薇、石榴、木芙蓉、木本象牙红、蒙古栎、山杨等</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bl>
          </a:graphicData>
        </a:graphic>
      </p:graphicFrame>
      <p:sp>
        <p:nvSpPr>
          <p:cNvPr id="5" name="矩形 4"/>
          <p:cNvSpPr/>
          <p:nvPr/>
        </p:nvSpPr>
        <p:spPr>
          <a:xfrm>
            <a:off x="1325388" y="418007"/>
            <a:ext cx="2259273" cy="369332"/>
          </a:xfrm>
          <a:prstGeom prst="rect">
            <a:avLst/>
          </a:prstGeom>
        </p:spPr>
        <p:txBody>
          <a:bodyPr wrap="none">
            <a:spAutoFit/>
          </a:bodyPr>
          <a:lstStyle/>
          <a:p>
            <a:r>
              <a:rPr lang="zh-CN" altLang="en-US" b="1" dirty="0">
                <a:solidFill>
                  <a:srgbClr val="FF0000"/>
                </a:solidFill>
                <a:latin typeface="+mj-ea"/>
              </a:rPr>
              <a:t>针叶树与阔叶树特征</a:t>
            </a:r>
          </a:p>
        </p:txBody>
      </p:sp>
    </p:spTree>
    <p:extLst>
      <p:ext uri="{BB962C8B-B14F-4D97-AF65-F5344CB8AC3E}">
        <p14:creationId xmlns:p14="http://schemas.microsoft.com/office/powerpoint/2010/main" val="123721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4" name="矩形 3"/>
          <p:cNvSpPr/>
          <p:nvPr/>
        </p:nvSpPr>
        <p:spPr>
          <a:xfrm>
            <a:off x="1275512" y="434633"/>
            <a:ext cx="3206327" cy="646331"/>
          </a:xfrm>
          <a:prstGeom prst="rect">
            <a:avLst/>
          </a:prstGeom>
        </p:spPr>
        <p:txBody>
          <a:bodyPr wrap="none">
            <a:spAutoFit/>
          </a:bodyPr>
          <a:lstStyle/>
          <a:p>
            <a:r>
              <a:rPr lang="zh-CN" altLang="en-US" b="1" dirty="0">
                <a:solidFill>
                  <a:srgbClr val="FF0000"/>
                </a:solidFill>
                <a:latin typeface="+mj-ea"/>
              </a:rPr>
              <a:t>针叶原木进口主要来源</a:t>
            </a:r>
            <a:r>
              <a:rPr lang="zh-CN" altLang="en-US" b="1" dirty="0" smtClean="0">
                <a:solidFill>
                  <a:srgbClr val="FF0000"/>
                </a:solidFill>
                <a:latin typeface="+mj-ea"/>
              </a:rPr>
              <a:t>地占比</a:t>
            </a:r>
            <a:endParaRPr lang="zh-CN" altLang="en-US" b="1" dirty="0">
              <a:solidFill>
                <a:srgbClr val="FF0000"/>
              </a:solidFill>
              <a:latin typeface="+mj-ea"/>
            </a:endParaRPr>
          </a:p>
          <a:p>
            <a:endParaRPr lang="zh-CN" altLang="en-US" b="1" dirty="0">
              <a:solidFill>
                <a:srgbClr val="FF0000"/>
              </a:solidFill>
              <a:latin typeface="+mj-ea"/>
            </a:endParaRPr>
          </a:p>
        </p:txBody>
      </p:sp>
      <p:graphicFrame>
        <p:nvGraphicFramePr>
          <p:cNvPr id="5" name="表格 4"/>
          <p:cNvGraphicFramePr>
            <a:graphicFrameLocks noGrp="1"/>
          </p:cNvGraphicFramePr>
          <p:nvPr>
            <p:extLst>
              <p:ext uri="{D42A27DB-BD31-4B8C-83A1-F6EECF244321}">
                <p14:modId xmlns:p14="http://schemas.microsoft.com/office/powerpoint/2010/main" val="3644392969"/>
              </p:ext>
            </p:extLst>
          </p:nvPr>
        </p:nvGraphicFramePr>
        <p:xfrm>
          <a:off x="1275511" y="1006710"/>
          <a:ext cx="8566761" cy="3170205"/>
        </p:xfrm>
        <a:graphic>
          <a:graphicData uri="http://schemas.openxmlformats.org/drawingml/2006/table">
            <a:tbl>
              <a:tblPr>
                <a:tableStyleId>{5C22544A-7EE6-4342-B048-85BDC9FD1C3A}</a:tableStyleId>
              </a:tblPr>
              <a:tblGrid>
                <a:gridCol w="1223823"/>
                <a:gridCol w="1223823"/>
                <a:gridCol w="1223823"/>
                <a:gridCol w="1223823"/>
                <a:gridCol w="1223823"/>
                <a:gridCol w="1223823"/>
                <a:gridCol w="1223823"/>
              </a:tblGrid>
              <a:tr h="352245">
                <a:tc>
                  <a:txBody>
                    <a:bodyPr/>
                    <a:lstStyle/>
                    <a:p>
                      <a:pPr algn="ctr" fontAlgn="b"/>
                      <a:r>
                        <a:rPr lang="zh-CN" altLang="en-US" sz="1400" u="none" strike="noStrike" dirty="0" smtClean="0">
                          <a:solidFill>
                            <a:schemeClr val="tx1"/>
                          </a:solidFill>
                          <a:effectLst/>
                        </a:rPr>
                        <a:t>单位（</a:t>
                      </a:r>
                      <a:r>
                        <a:rPr lang="en-US" altLang="zh-CN" sz="1400" u="none" strike="noStrike" dirty="0" smtClean="0">
                          <a:solidFill>
                            <a:schemeClr val="tx1"/>
                          </a:solidFill>
                          <a:effectLst/>
                        </a:rPr>
                        <a:t>%</a:t>
                      </a:r>
                      <a:r>
                        <a:rPr lang="zh-CN" altLang="en-US" sz="1400" u="none" strike="noStrike" dirty="0" smtClean="0">
                          <a:solidFill>
                            <a:schemeClr val="tx1"/>
                          </a:solidFill>
                          <a:effectLst/>
                        </a:rPr>
                        <a:t>）</a:t>
                      </a:r>
                      <a:r>
                        <a:rPr lang="zh-CN" altLang="en-US" sz="1400" u="none" strike="noStrike" dirty="0">
                          <a:solidFill>
                            <a:schemeClr val="tx1"/>
                          </a:solidFill>
                          <a:effectLst/>
                        </a:rPr>
                        <a:t>　</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2018</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2019</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2020</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2021</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2022</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c>
                  <a:txBody>
                    <a:bodyPr/>
                    <a:lstStyle/>
                    <a:p>
                      <a:pPr algn="ctr" fontAlgn="b"/>
                      <a:r>
                        <a:rPr lang="en-US" altLang="zh-CN" sz="1400" u="none" strike="noStrike" dirty="0">
                          <a:solidFill>
                            <a:schemeClr val="tx1"/>
                          </a:solidFill>
                          <a:effectLst/>
                        </a:rPr>
                        <a:t>2023</a:t>
                      </a:r>
                      <a:r>
                        <a:rPr lang="zh-CN" altLang="en-US" sz="1400" u="none" strike="noStrike" dirty="0">
                          <a:solidFill>
                            <a:schemeClr val="tx1"/>
                          </a:solidFill>
                          <a:effectLst/>
                        </a:rPr>
                        <a:t>年</a:t>
                      </a:r>
                      <a:endParaRPr lang="zh-CN" altLang="en-US" sz="1400" b="0" i="0" u="none" strike="noStrike" dirty="0">
                        <a:solidFill>
                          <a:schemeClr val="tx1"/>
                        </a:solidFill>
                        <a:effectLst/>
                        <a:latin typeface="宋体" panose="02010600030101010101" pitchFamily="2" charset="-122"/>
                        <a:ea typeface="宋体" panose="02010600030101010101" pitchFamily="2" charset="-122"/>
                      </a:endParaRPr>
                    </a:p>
                  </a:txBody>
                  <a:tcPr marL="9525" marR="9525" marT="9525" marB="0" anchor="b">
                    <a:solidFill>
                      <a:srgbClr val="92D050"/>
                    </a:solidFill>
                  </a:tcPr>
                </a:tc>
              </a:tr>
              <a:tr h="352245">
                <a:tc>
                  <a:txBody>
                    <a:bodyPr/>
                    <a:lstStyle/>
                    <a:p>
                      <a:pPr algn="ctr" fontAlgn="b"/>
                      <a:r>
                        <a:rPr lang="zh-CN" altLang="en-US" sz="1400" u="none" strike="noStrike" dirty="0">
                          <a:effectLst/>
                        </a:rPr>
                        <a:t>新西兰</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50.36</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45.33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37.42</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40.83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56.73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c>
                  <a:txBody>
                    <a:bodyPr/>
                    <a:lstStyle/>
                    <a:p>
                      <a:pPr algn="ctr" fontAlgn="b"/>
                      <a:r>
                        <a:rPr lang="en-US" altLang="zh-CN" sz="1400" u="none" strike="noStrike" dirty="0">
                          <a:effectLst/>
                        </a:rPr>
                        <a:t>63.94</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F0"/>
                    </a:solidFill>
                  </a:tcPr>
                </a:tc>
              </a:tr>
              <a:tr h="352245">
                <a:tc>
                  <a:txBody>
                    <a:bodyPr/>
                    <a:lstStyle/>
                    <a:p>
                      <a:pPr algn="ctr" fontAlgn="b"/>
                      <a:r>
                        <a:rPr lang="zh-CN" altLang="en-US" sz="1400" u="none" strike="noStrike">
                          <a:effectLst/>
                        </a:rPr>
                        <a:t>德国</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0.58</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10.2</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24.1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23.5</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18.06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11.76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dirty="0">
                          <a:effectLst/>
                        </a:rPr>
                        <a:t>日本</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0.06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0.04</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0</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2.43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3.58</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4.99</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a:effectLst/>
                        </a:rPr>
                        <a:t>美国</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8.64</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4.09</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3.93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6.5</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3.89</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4.44</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a:effectLst/>
                        </a:rPr>
                        <a:t>波兰</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1.26</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0.63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1.31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1.71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3.9</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a:effectLst/>
                        </a:rPr>
                        <a:t>加拿大</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1.57</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1.32</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0.77</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2.65</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2.92</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3.31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a:effectLst/>
                        </a:rPr>
                        <a:t>俄罗斯</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16.8</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10.85</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7.23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7.55</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0.3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0.01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352245">
                <a:tc>
                  <a:txBody>
                    <a:bodyPr/>
                    <a:lstStyle/>
                    <a:p>
                      <a:pPr algn="ctr" fontAlgn="b"/>
                      <a:r>
                        <a:rPr lang="zh-CN" altLang="en-US" sz="1400" u="none" strike="noStrike" dirty="0">
                          <a:effectLst/>
                        </a:rPr>
                        <a:t>澳大利亚</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11.37</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10.53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9.43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0.12</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0</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0</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bl>
          </a:graphicData>
        </a:graphic>
      </p:graphicFrame>
      <p:sp>
        <p:nvSpPr>
          <p:cNvPr id="6" name="矩形 5"/>
          <p:cNvSpPr/>
          <p:nvPr/>
        </p:nvSpPr>
        <p:spPr>
          <a:xfrm>
            <a:off x="665019" y="4281808"/>
            <a:ext cx="11662755" cy="2496774"/>
          </a:xfrm>
          <a:prstGeom prst="rect">
            <a:avLst/>
          </a:prstGeom>
        </p:spPr>
        <p:txBody>
          <a:bodyPr wrap="square">
            <a:spAutoFit/>
          </a:bodyPr>
          <a:lstStyle/>
          <a:p>
            <a:pPr marL="12700" marR="1305560">
              <a:lnSpc>
                <a:spcPct val="123800"/>
              </a:lnSpc>
            </a:pPr>
            <a:r>
              <a:rPr lang="zh-CN" altLang="en-US" spc="-25" dirty="0" smtClean="0">
                <a:latin typeface="华文楷体"/>
                <a:cs typeface="华文楷体"/>
              </a:rPr>
              <a:t>我国</a:t>
            </a:r>
            <a:r>
              <a:rPr lang="zh-CN" altLang="en-US" spc="-25" dirty="0">
                <a:latin typeface="华文楷体"/>
                <a:cs typeface="华文楷体"/>
              </a:rPr>
              <a:t>针叶原木进口量自 </a:t>
            </a:r>
            <a:r>
              <a:rPr lang="en-US" altLang="zh-CN" dirty="0">
                <a:latin typeface="华文楷体"/>
                <a:cs typeface="华文楷体"/>
              </a:rPr>
              <a:t>2017</a:t>
            </a:r>
            <a:r>
              <a:rPr lang="zh-CN" altLang="en-US" spc="-5" dirty="0">
                <a:latin typeface="华文楷体"/>
                <a:cs typeface="华文楷体"/>
              </a:rPr>
              <a:t> 年的 </a:t>
            </a:r>
            <a:r>
              <a:rPr lang="en-US" altLang="zh-CN" dirty="0">
                <a:latin typeface="华文楷体"/>
                <a:cs typeface="华文楷体"/>
              </a:rPr>
              <a:t>2,938</a:t>
            </a:r>
            <a:r>
              <a:rPr lang="zh-CN" altLang="en-US" spc="-20" dirty="0">
                <a:latin typeface="华文楷体"/>
                <a:cs typeface="华文楷体"/>
              </a:rPr>
              <a:t> 万立方米逐年递增至 </a:t>
            </a:r>
            <a:r>
              <a:rPr lang="en-US" altLang="zh-CN" dirty="0">
                <a:latin typeface="华文楷体"/>
                <a:cs typeface="华文楷体"/>
              </a:rPr>
              <a:t>2021</a:t>
            </a:r>
            <a:r>
              <a:rPr lang="zh-CN" altLang="en-US" spc="-5" dirty="0">
                <a:latin typeface="华文楷体"/>
                <a:cs typeface="华文楷体"/>
              </a:rPr>
              <a:t> 年的 </a:t>
            </a:r>
            <a:r>
              <a:rPr lang="en-US" altLang="zh-CN" dirty="0">
                <a:latin typeface="华文楷体"/>
                <a:cs typeface="华文楷体"/>
              </a:rPr>
              <a:t>4,988</a:t>
            </a:r>
            <a:r>
              <a:rPr lang="zh-CN" altLang="en-US" spc="-25" dirty="0">
                <a:latin typeface="华文楷体"/>
                <a:cs typeface="华文楷体"/>
              </a:rPr>
              <a:t> 万</a:t>
            </a:r>
            <a:r>
              <a:rPr lang="zh-CN" altLang="en-US" spc="-25" dirty="0" smtClean="0">
                <a:latin typeface="华文楷体"/>
                <a:cs typeface="华文楷体"/>
              </a:rPr>
              <a:t>立方米。在</a:t>
            </a:r>
            <a:r>
              <a:rPr lang="zh-CN" altLang="en-US" spc="-25" dirty="0">
                <a:latin typeface="华文楷体"/>
                <a:cs typeface="华文楷体"/>
              </a:rPr>
              <a:t>疫情与俄乌</a:t>
            </a:r>
            <a:r>
              <a:rPr lang="zh-CN" altLang="en-US" spc="-25" dirty="0" smtClean="0">
                <a:latin typeface="华文楷体"/>
                <a:cs typeface="华文楷体"/>
              </a:rPr>
              <a:t>冲突以及国内房地产低迷</a:t>
            </a:r>
            <a:r>
              <a:rPr lang="zh-CN" altLang="en-US" spc="-10" dirty="0" smtClean="0">
                <a:latin typeface="华文楷体"/>
                <a:cs typeface="华文楷体"/>
              </a:rPr>
              <a:t>影响</a:t>
            </a:r>
            <a:r>
              <a:rPr lang="zh-CN" altLang="en-US" spc="-10" dirty="0">
                <a:latin typeface="华文楷体"/>
                <a:cs typeface="华文楷体"/>
              </a:rPr>
              <a:t>下，</a:t>
            </a:r>
            <a:r>
              <a:rPr lang="en-US" altLang="zh-CN" dirty="0">
                <a:latin typeface="华文楷体"/>
                <a:cs typeface="华文楷体"/>
              </a:rPr>
              <a:t>2022</a:t>
            </a:r>
            <a:r>
              <a:rPr lang="zh-CN" altLang="en-US" spc="-10" dirty="0">
                <a:latin typeface="华文楷体"/>
                <a:cs typeface="华文楷体"/>
              </a:rPr>
              <a:t>、</a:t>
            </a:r>
            <a:r>
              <a:rPr lang="en-US" altLang="zh-CN" dirty="0">
                <a:latin typeface="华文楷体"/>
                <a:cs typeface="华文楷体"/>
              </a:rPr>
              <a:t>2023</a:t>
            </a:r>
            <a:r>
              <a:rPr lang="zh-CN" altLang="en-US" spc="-10" dirty="0">
                <a:latin typeface="华文楷体"/>
                <a:cs typeface="华文楷体"/>
              </a:rPr>
              <a:t> 年进口量大幅下滑至 </a:t>
            </a:r>
            <a:r>
              <a:rPr lang="en-US" altLang="zh-CN" dirty="0">
                <a:latin typeface="华文楷体"/>
                <a:cs typeface="华文楷体"/>
              </a:rPr>
              <a:t>3,116</a:t>
            </a:r>
            <a:r>
              <a:rPr lang="zh-CN" altLang="en-US" spc="-10" dirty="0">
                <a:latin typeface="华文楷体"/>
                <a:cs typeface="华文楷体"/>
              </a:rPr>
              <a:t> 万立方米和 </a:t>
            </a:r>
            <a:r>
              <a:rPr lang="en-US" altLang="zh-CN" dirty="0">
                <a:latin typeface="华文楷体"/>
                <a:cs typeface="华文楷体"/>
              </a:rPr>
              <a:t>2,810</a:t>
            </a:r>
            <a:r>
              <a:rPr lang="zh-CN" altLang="en-US" spc="-10" dirty="0">
                <a:latin typeface="华文楷体"/>
                <a:cs typeface="华文楷体"/>
              </a:rPr>
              <a:t> 万</a:t>
            </a:r>
            <a:r>
              <a:rPr lang="zh-CN" altLang="en-US" spc="-10" dirty="0" smtClean="0">
                <a:latin typeface="华文楷体"/>
                <a:cs typeface="华文楷体"/>
              </a:rPr>
              <a:t>立方米。</a:t>
            </a:r>
            <a:endParaRPr lang="en-US" altLang="zh-CN" spc="-10" dirty="0" smtClean="0">
              <a:latin typeface="华文楷体"/>
              <a:cs typeface="华文楷体"/>
            </a:endParaRPr>
          </a:p>
          <a:p>
            <a:pPr marL="12700" marR="1305560">
              <a:lnSpc>
                <a:spcPct val="123800"/>
              </a:lnSpc>
            </a:pPr>
            <a:endParaRPr lang="en-US" altLang="zh-CN" spc="-10" dirty="0" smtClean="0">
              <a:latin typeface="华文楷体"/>
              <a:cs typeface="华文楷体"/>
            </a:endParaRPr>
          </a:p>
          <a:p>
            <a:pPr marL="12700" marR="1305560">
              <a:lnSpc>
                <a:spcPct val="123800"/>
              </a:lnSpc>
            </a:pPr>
            <a:r>
              <a:rPr lang="en-US" altLang="zh-CN" dirty="0">
                <a:latin typeface="+mn-ea"/>
                <a:cs typeface="华文楷体"/>
              </a:rPr>
              <a:t>2</a:t>
            </a:r>
            <a:r>
              <a:rPr lang="en-US" altLang="zh-CN" spc="-10" dirty="0">
                <a:latin typeface="+mn-ea"/>
                <a:cs typeface="华文楷体"/>
              </a:rPr>
              <a:t>023</a:t>
            </a:r>
            <a:r>
              <a:rPr lang="zh-CN" altLang="en-US" spc="-70" dirty="0">
                <a:latin typeface="+mn-ea"/>
                <a:cs typeface="华文楷体"/>
              </a:rPr>
              <a:t> 年我国针叶原木主要进口国按进口量排序为：新西兰</a:t>
            </a:r>
            <a:r>
              <a:rPr lang="zh-CN" altLang="en-US" spc="-10" dirty="0">
                <a:latin typeface="+mn-ea"/>
                <a:cs typeface="华文楷体"/>
              </a:rPr>
              <a:t>（</a:t>
            </a:r>
            <a:r>
              <a:rPr lang="en-US" altLang="zh-CN" spc="-10" dirty="0">
                <a:latin typeface="+mn-ea"/>
                <a:cs typeface="华文楷体"/>
              </a:rPr>
              <a:t>1,797</a:t>
            </a:r>
            <a:r>
              <a:rPr lang="zh-CN" altLang="en-US" spc="-110" dirty="0">
                <a:latin typeface="+mn-ea"/>
                <a:cs typeface="华文楷体"/>
              </a:rPr>
              <a:t> 万立方米，</a:t>
            </a:r>
            <a:r>
              <a:rPr lang="en-US" altLang="zh-CN" spc="-10" dirty="0">
                <a:latin typeface="+mn-ea"/>
                <a:cs typeface="华文楷体"/>
              </a:rPr>
              <a:t>63</a:t>
            </a:r>
            <a:r>
              <a:rPr lang="en-US" altLang="zh-CN" spc="-15" dirty="0">
                <a:latin typeface="+mn-ea"/>
                <a:cs typeface="华文楷体"/>
              </a:rPr>
              <a:t>.</a:t>
            </a:r>
            <a:r>
              <a:rPr lang="en-US" altLang="zh-CN" spc="-10" dirty="0">
                <a:latin typeface="+mn-ea"/>
                <a:cs typeface="华文楷体"/>
              </a:rPr>
              <a:t>9%</a:t>
            </a:r>
            <a:r>
              <a:rPr lang="zh-CN" altLang="en-US" spc="-525" dirty="0">
                <a:latin typeface="+mn-ea"/>
                <a:cs typeface="华文楷体"/>
              </a:rPr>
              <a:t>）</a:t>
            </a:r>
            <a:r>
              <a:rPr lang="zh-CN" altLang="en-US" spc="-50" dirty="0">
                <a:latin typeface="+mn-ea"/>
                <a:cs typeface="华文楷体"/>
              </a:rPr>
              <a:t>、</a:t>
            </a:r>
            <a:r>
              <a:rPr lang="zh-CN" altLang="en-US" spc="-5" dirty="0">
                <a:latin typeface="+mn-ea"/>
                <a:cs typeface="华文楷体"/>
              </a:rPr>
              <a:t>德国</a:t>
            </a:r>
            <a:r>
              <a:rPr lang="zh-CN" altLang="en-US" dirty="0">
                <a:latin typeface="+mn-ea"/>
                <a:cs typeface="华文楷体"/>
              </a:rPr>
              <a:t>（</a:t>
            </a:r>
            <a:r>
              <a:rPr lang="en-US" altLang="zh-CN" dirty="0">
                <a:latin typeface="+mn-ea"/>
                <a:cs typeface="华文楷体"/>
              </a:rPr>
              <a:t>330</a:t>
            </a:r>
            <a:r>
              <a:rPr lang="zh-CN" altLang="en-US" spc="10" dirty="0">
                <a:latin typeface="+mn-ea"/>
                <a:cs typeface="华文楷体"/>
              </a:rPr>
              <a:t> 万立方米，</a:t>
            </a:r>
            <a:r>
              <a:rPr lang="en-US" altLang="zh-CN" dirty="0">
                <a:latin typeface="+mn-ea"/>
                <a:cs typeface="华文楷体"/>
              </a:rPr>
              <a:t>11.8%</a:t>
            </a:r>
            <a:r>
              <a:rPr lang="zh-CN" altLang="en-US" dirty="0">
                <a:latin typeface="+mn-ea"/>
                <a:cs typeface="华文楷体"/>
              </a:rPr>
              <a:t>）</a:t>
            </a:r>
            <a:r>
              <a:rPr lang="zh-CN" altLang="en-US" spc="-5" dirty="0">
                <a:latin typeface="+mn-ea"/>
                <a:cs typeface="华文楷体"/>
              </a:rPr>
              <a:t>、日本</a:t>
            </a:r>
            <a:r>
              <a:rPr lang="zh-CN" altLang="en-US" dirty="0">
                <a:latin typeface="+mn-ea"/>
                <a:cs typeface="华文楷体"/>
              </a:rPr>
              <a:t>（</a:t>
            </a:r>
            <a:r>
              <a:rPr lang="en-US" altLang="zh-CN" dirty="0">
                <a:latin typeface="+mn-ea"/>
                <a:cs typeface="华文楷体"/>
              </a:rPr>
              <a:t>140</a:t>
            </a:r>
            <a:r>
              <a:rPr lang="zh-CN" altLang="en-US" spc="10" dirty="0">
                <a:latin typeface="+mn-ea"/>
                <a:cs typeface="华文楷体"/>
              </a:rPr>
              <a:t> 万立方米，</a:t>
            </a:r>
            <a:r>
              <a:rPr lang="en-US" altLang="zh-CN" dirty="0">
                <a:latin typeface="+mn-ea"/>
                <a:cs typeface="华文楷体"/>
              </a:rPr>
              <a:t>5.0%</a:t>
            </a:r>
            <a:r>
              <a:rPr lang="zh-CN" altLang="en-US" dirty="0">
                <a:latin typeface="+mn-ea"/>
                <a:cs typeface="华文楷体"/>
              </a:rPr>
              <a:t>）</a:t>
            </a:r>
            <a:r>
              <a:rPr lang="zh-CN" altLang="en-US" spc="-5" dirty="0">
                <a:latin typeface="+mn-ea"/>
                <a:cs typeface="华文楷体"/>
              </a:rPr>
              <a:t>、美国</a:t>
            </a:r>
            <a:r>
              <a:rPr lang="zh-CN" altLang="en-US" dirty="0">
                <a:latin typeface="+mn-ea"/>
                <a:cs typeface="华文楷体"/>
              </a:rPr>
              <a:t>（</a:t>
            </a:r>
            <a:r>
              <a:rPr lang="en-US" altLang="zh-CN" dirty="0">
                <a:latin typeface="+mn-ea"/>
                <a:cs typeface="华文楷体"/>
              </a:rPr>
              <a:t>125 </a:t>
            </a:r>
            <a:r>
              <a:rPr lang="zh-CN" altLang="en-US" dirty="0">
                <a:latin typeface="+mn-ea"/>
                <a:cs typeface="华文楷体"/>
              </a:rPr>
              <a:t>万立方米，</a:t>
            </a:r>
            <a:r>
              <a:rPr lang="zh-CN" altLang="en-US" spc="-50" dirty="0">
                <a:latin typeface="+mn-ea"/>
                <a:cs typeface="华文楷体"/>
              </a:rPr>
              <a:t> </a:t>
            </a:r>
            <a:r>
              <a:rPr lang="en-US" altLang="zh-CN" spc="-10" dirty="0">
                <a:latin typeface="+mn-ea"/>
                <a:cs typeface="华文楷体"/>
              </a:rPr>
              <a:t>4.4%</a:t>
            </a:r>
            <a:r>
              <a:rPr lang="zh-CN" altLang="en-US" spc="-10" dirty="0">
                <a:latin typeface="+mn-ea"/>
                <a:cs typeface="华文楷体"/>
              </a:rPr>
              <a:t>）</a:t>
            </a:r>
            <a:r>
              <a:rPr lang="zh-CN" altLang="en-US" spc="-20" dirty="0">
                <a:latin typeface="+mn-ea"/>
                <a:cs typeface="华文楷体"/>
              </a:rPr>
              <a:t>、波兰</a:t>
            </a:r>
            <a:r>
              <a:rPr lang="zh-CN" altLang="en-US" dirty="0">
                <a:latin typeface="+mn-ea"/>
                <a:cs typeface="华文楷体"/>
              </a:rPr>
              <a:t>（</a:t>
            </a:r>
            <a:r>
              <a:rPr lang="en-US" altLang="zh-CN" dirty="0">
                <a:latin typeface="+mn-ea"/>
                <a:cs typeface="华文楷体"/>
              </a:rPr>
              <a:t>110</a:t>
            </a:r>
            <a:r>
              <a:rPr lang="zh-CN" altLang="en-US" spc="-5" dirty="0">
                <a:latin typeface="+mn-ea"/>
                <a:cs typeface="华文楷体"/>
              </a:rPr>
              <a:t> 万立方米，</a:t>
            </a:r>
            <a:r>
              <a:rPr lang="en-US" altLang="zh-CN" spc="-10" dirty="0">
                <a:latin typeface="+mn-ea"/>
                <a:cs typeface="华文楷体"/>
              </a:rPr>
              <a:t>3.9%</a:t>
            </a:r>
            <a:r>
              <a:rPr lang="zh-CN" altLang="en-US" spc="-10" dirty="0">
                <a:latin typeface="+mn-ea"/>
                <a:cs typeface="华文楷体"/>
              </a:rPr>
              <a:t>）</a:t>
            </a:r>
            <a:r>
              <a:rPr lang="zh-CN" altLang="en-US" spc="-50" dirty="0">
                <a:latin typeface="+mn-ea"/>
                <a:cs typeface="华文楷体"/>
              </a:rPr>
              <a:t>。</a:t>
            </a:r>
            <a:endParaRPr lang="en-US" altLang="zh-CN" spc="-50" dirty="0">
              <a:latin typeface="+mn-ea"/>
              <a:cs typeface="华文楷体"/>
            </a:endParaRPr>
          </a:p>
          <a:p>
            <a:pPr marL="12700" marR="1305560">
              <a:lnSpc>
                <a:spcPct val="123800"/>
              </a:lnSpc>
            </a:pPr>
            <a:endParaRPr lang="zh-CN" altLang="en-US" dirty="0">
              <a:latin typeface="+mn-ea"/>
              <a:cs typeface="华文楷体"/>
            </a:endParaRPr>
          </a:p>
        </p:txBody>
      </p:sp>
    </p:spTree>
    <p:extLst>
      <p:ext uri="{BB962C8B-B14F-4D97-AF65-F5344CB8AC3E}">
        <p14:creationId xmlns:p14="http://schemas.microsoft.com/office/powerpoint/2010/main" val="2221314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graphicFrame>
        <p:nvGraphicFramePr>
          <p:cNvPr id="3" name="表格 2"/>
          <p:cNvGraphicFramePr>
            <a:graphicFrameLocks noGrp="1"/>
          </p:cNvGraphicFramePr>
          <p:nvPr>
            <p:extLst>
              <p:ext uri="{D42A27DB-BD31-4B8C-83A1-F6EECF244321}">
                <p14:modId xmlns:p14="http://schemas.microsoft.com/office/powerpoint/2010/main" val="2493244321"/>
              </p:ext>
            </p:extLst>
          </p:nvPr>
        </p:nvGraphicFramePr>
        <p:xfrm>
          <a:off x="665015" y="1695017"/>
          <a:ext cx="9526391" cy="3375745"/>
        </p:xfrm>
        <a:graphic>
          <a:graphicData uri="http://schemas.openxmlformats.org/drawingml/2006/table">
            <a:tbl>
              <a:tblPr>
                <a:tableStyleId>{5C22544A-7EE6-4342-B048-85BDC9FD1C3A}</a:tableStyleId>
              </a:tblPr>
              <a:tblGrid>
                <a:gridCol w="1695800"/>
                <a:gridCol w="685797"/>
                <a:gridCol w="1190799"/>
                <a:gridCol w="1190799"/>
                <a:gridCol w="1190799"/>
                <a:gridCol w="1190799"/>
                <a:gridCol w="1190799"/>
                <a:gridCol w="1190799"/>
              </a:tblGrid>
              <a:tr h="505547">
                <a:tc>
                  <a:txBody>
                    <a:bodyPr/>
                    <a:lstStyle/>
                    <a:p>
                      <a:pPr marL="0" algn="ctr" defTabSz="914400" rtl="0" eaLnBrk="1" fontAlgn="ctr" latinLnBrk="0" hangingPunct="1"/>
                      <a:r>
                        <a:rPr lang="zh-CN" altLang="en-US" sz="1600" u="none" strike="noStrike" kern="1200" dirty="0">
                          <a:solidFill>
                            <a:schemeClr val="dk1"/>
                          </a:solidFill>
                          <a:effectLst/>
                          <a:latin typeface="+mn-lt"/>
                          <a:ea typeface="+mn-ea"/>
                          <a:cs typeface="+mn-cs"/>
                        </a:rPr>
                        <a:t>　</a:t>
                      </a:r>
                      <a:r>
                        <a:rPr lang="zh-CN" altLang="en-US" sz="1600" u="none" strike="noStrike" kern="1200" dirty="0" smtClean="0">
                          <a:solidFill>
                            <a:schemeClr val="dk1"/>
                          </a:solidFill>
                          <a:effectLst/>
                          <a:latin typeface="+mn-lt"/>
                          <a:ea typeface="+mn-ea"/>
                          <a:cs typeface="+mn-cs"/>
                        </a:rPr>
                        <a:t>单位：万立方米</a:t>
                      </a:r>
                      <a:endParaRPr lang="zh-CN" altLang="en-US" sz="1600" u="none" strike="noStrike" kern="1200" dirty="0">
                        <a:solidFill>
                          <a:schemeClr val="dk1"/>
                        </a:solidFill>
                        <a:effectLst/>
                        <a:latin typeface="+mn-lt"/>
                        <a:ea typeface="+mn-ea"/>
                        <a:cs typeface="+mn-cs"/>
                      </a:endParaRPr>
                    </a:p>
                  </a:txBody>
                  <a:tcPr marL="9525" marR="9525" marT="9525" marB="0" anchor="ctr">
                    <a:solidFill>
                      <a:srgbClr val="92D050"/>
                    </a:solidFill>
                  </a:tcPr>
                </a:tc>
                <a:tc>
                  <a:txBody>
                    <a:bodyPr/>
                    <a:lstStyle/>
                    <a:p>
                      <a:pPr marL="0" algn="ctr" defTabSz="914400" rtl="0" eaLnBrk="1" fontAlgn="ctr" latinLnBrk="0" hangingPunct="1"/>
                      <a:r>
                        <a:rPr lang="en-US" altLang="zh-CN" sz="1600" u="none" strike="noStrike" kern="1200" dirty="0">
                          <a:solidFill>
                            <a:schemeClr val="dk1"/>
                          </a:solidFill>
                          <a:effectLst/>
                          <a:latin typeface="+mn-lt"/>
                          <a:ea typeface="+mn-ea"/>
                          <a:cs typeface="+mn-cs"/>
                        </a:rPr>
                        <a:t>2017</a:t>
                      </a:r>
                    </a:p>
                  </a:txBody>
                  <a:tcPr marL="9525" marR="9525" marT="9525" marB="0" anchor="ctr">
                    <a:solidFill>
                      <a:srgbClr val="92D050"/>
                    </a:solidFill>
                  </a:tcPr>
                </a:tc>
                <a:tc>
                  <a:txBody>
                    <a:bodyPr/>
                    <a:lstStyle/>
                    <a:p>
                      <a:pPr algn="ctr" fontAlgn="ctr"/>
                      <a:r>
                        <a:rPr lang="en-US" altLang="zh-CN" sz="1600" u="none" strike="noStrike" dirty="0">
                          <a:effectLst/>
                        </a:rPr>
                        <a:t>2018</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c>
                  <a:txBody>
                    <a:bodyPr/>
                    <a:lstStyle/>
                    <a:p>
                      <a:pPr algn="ctr" fontAlgn="ctr"/>
                      <a:r>
                        <a:rPr lang="en-US" altLang="zh-CN" sz="1600" u="none" strike="noStrike" dirty="0">
                          <a:effectLst/>
                        </a:rPr>
                        <a:t>2019</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c>
                  <a:txBody>
                    <a:bodyPr/>
                    <a:lstStyle/>
                    <a:p>
                      <a:pPr algn="ctr" fontAlgn="ctr"/>
                      <a:r>
                        <a:rPr lang="en-US" altLang="zh-CN" sz="1600" u="none" strike="noStrike" dirty="0">
                          <a:effectLst/>
                        </a:rPr>
                        <a:t>2020</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c>
                  <a:txBody>
                    <a:bodyPr/>
                    <a:lstStyle/>
                    <a:p>
                      <a:pPr algn="ctr" fontAlgn="ctr"/>
                      <a:r>
                        <a:rPr lang="en-US" altLang="zh-CN" sz="1600" u="none" strike="noStrike" dirty="0">
                          <a:effectLst/>
                        </a:rPr>
                        <a:t>2021</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c>
                  <a:txBody>
                    <a:bodyPr/>
                    <a:lstStyle/>
                    <a:p>
                      <a:pPr algn="ctr" fontAlgn="ctr"/>
                      <a:r>
                        <a:rPr lang="en-US" altLang="zh-CN" sz="1600" u="none" strike="noStrike" dirty="0">
                          <a:effectLst/>
                        </a:rPr>
                        <a:t>2022</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c>
                  <a:txBody>
                    <a:bodyPr/>
                    <a:lstStyle/>
                    <a:p>
                      <a:pPr algn="ctr" fontAlgn="ctr"/>
                      <a:r>
                        <a:rPr lang="en-US" altLang="zh-CN" sz="1600" u="none" strike="noStrike" dirty="0">
                          <a:effectLst/>
                        </a:rPr>
                        <a:t>2023</a:t>
                      </a:r>
                      <a:endParaRPr lang="en-US" altLang="zh-CN" sz="1600" b="1" i="0" u="none" strike="noStrike" dirty="0">
                        <a:solidFill>
                          <a:srgbClr val="FFFFFF"/>
                        </a:solidFill>
                        <a:effectLst/>
                        <a:latin typeface="华文楷体" panose="02010600040101010101" pitchFamily="2" charset="-122"/>
                        <a:ea typeface="华文楷体" panose="02010600040101010101" pitchFamily="2" charset="-122"/>
                      </a:endParaRPr>
                    </a:p>
                  </a:txBody>
                  <a:tcPr marL="9525" marR="9525" marT="9525" marB="0" anchor="ctr">
                    <a:solidFill>
                      <a:srgbClr val="92D050"/>
                    </a:solidFill>
                  </a:tcPr>
                </a:tc>
              </a:tr>
              <a:tr h="293543">
                <a:tc>
                  <a:txBody>
                    <a:bodyPr/>
                    <a:lstStyle/>
                    <a:p>
                      <a:pPr algn="ctr" fontAlgn="ctr"/>
                      <a:r>
                        <a:rPr lang="zh-CN" altLang="en-US" sz="1600" u="none" strike="noStrike" dirty="0">
                          <a:effectLst/>
                        </a:rPr>
                        <a:t>辐射松原木</a:t>
                      </a:r>
                      <a:endParaRPr lang="zh-CN" altLang="en-US"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1,726</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2,007</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2,014</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1,882</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1,979</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1,699</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1,721</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293543">
                <a:tc>
                  <a:txBody>
                    <a:bodyPr/>
                    <a:lstStyle/>
                    <a:p>
                      <a:pPr algn="ctr" fontAlgn="ctr"/>
                      <a:r>
                        <a:rPr lang="zh-CN" altLang="en-US" sz="1600" u="none" strike="noStrike">
                          <a:effectLst/>
                        </a:rPr>
                        <a:t>云杉及冷杉</a:t>
                      </a:r>
                      <a:endParaRPr lang="zh-CN" altLang="en-US"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518</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492</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1,007</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1,691</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1,754</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911</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587</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554470">
                <a:tc>
                  <a:txBody>
                    <a:bodyPr/>
                    <a:lstStyle/>
                    <a:p>
                      <a:pPr algn="ctr" fontAlgn="ctr"/>
                      <a:r>
                        <a:rPr lang="zh-CN" altLang="en-US" sz="1600" u="none" strike="noStrike" dirty="0">
                          <a:effectLst/>
                        </a:rPr>
                        <a:t>其他针叶木原木</a:t>
                      </a:r>
                      <a:endParaRPr lang="zh-CN" altLang="en-US"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296</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483</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388</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357</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804</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326</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298</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293543">
                <a:tc>
                  <a:txBody>
                    <a:bodyPr/>
                    <a:lstStyle/>
                    <a:p>
                      <a:pPr algn="ctr" fontAlgn="ctr"/>
                      <a:r>
                        <a:rPr lang="zh-CN" altLang="en-US" sz="1600" u="none" strike="noStrike">
                          <a:effectLst/>
                        </a:rPr>
                        <a:t>花旗松原木</a:t>
                      </a:r>
                      <a:endParaRPr lang="zh-CN" altLang="en-US"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0</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133</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103</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126</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554470">
                <a:tc>
                  <a:txBody>
                    <a:bodyPr/>
                    <a:lstStyle/>
                    <a:p>
                      <a:pPr algn="ctr" fontAlgn="ctr"/>
                      <a:r>
                        <a:rPr lang="zh-CN" altLang="en-US" sz="1600" u="none" strike="noStrike">
                          <a:effectLst/>
                        </a:rPr>
                        <a:t>樟子松及赤松</a:t>
                      </a:r>
                      <a:endParaRPr lang="zh-CN" altLang="en-US"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373</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317</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280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191</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215</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61</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67</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293543">
                <a:tc>
                  <a:txBody>
                    <a:bodyPr/>
                    <a:lstStyle/>
                    <a:p>
                      <a:pPr algn="ctr" fontAlgn="ctr"/>
                      <a:r>
                        <a:rPr lang="zh-CN" altLang="en-US" sz="1600" u="none" strike="noStrike">
                          <a:effectLst/>
                        </a:rPr>
                        <a:t>防腐针叶木</a:t>
                      </a:r>
                      <a:endParaRPr lang="zh-CN" altLang="en-US"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26</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29</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28</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15</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14</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7</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6</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293543">
                <a:tc>
                  <a:txBody>
                    <a:bodyPr/>
                    <a:lstStyle/>
                    <a:p>
                      <a:pPr algn="ctr" fontAlgn="ctr"/>
                      <a:r>
                        <a:rPr lang="zh-CN" altLang="en-US" sz="1600" u="none" strike="noStrike">
                          <a:effectLst/>
                        </a:rPr>
                        <a:t>落叶松原木</a:t>
                      </a:r>
                      <a:endParaRPr lang="zh-CN" altLang="en-US"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0</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89</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9</a:t>
                      </a:r>
                      <a:endParaRPr lang="en-US" altLang="zh-CN" sz="1600" b="0"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5</a:t>
                      </a:r>
                      <a:endParaRPr lang="en-US" altLang="zh-CN" sz="1600" b="0"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r h="293543">
                <a:tc>
                  <a:txBody>
                    <a:bodyPr/>
                    <a:lstStyle/>
                    <a:p>
                      <a:pPr algn="ctr" fontAlgn="ctr"/>
                      <a:r>
                        <a:rPr lang="zh-CN" altLang="en-US" sz="1600" u="none" strike="noStrike" dirty="0">
                          <a:effectLst/>
                        </a:rPr>
                        <a:t>合计</a:t>
                      </a:r>
                      <a:endParaRPr lang="zh-CN" altLang="en-US" sz="1600" b="1"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2,938</a:t>
                      </a:r>
                      <a:endParaRPr lang="en-US" altLang="zh-CN" sz="1600" b="1"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3,327</a:t>
                      </a:r>
                      <a:endParaRPr lang="en-US" altLang="zh-CN" sz="1600" b="1"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3,717</a:t>
                      </a:r>
                      <a:endParaRPr lang="en-US" altLang="zh-CN" sz="1600" b="1"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4,136</a:t>
                      </a:r>
                      <a:endParaRPr lang="en-US" altLang="zh-CN" sz="1600" b="1"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a:effectLst/>
                        </a:rPr>
                        <a:t>4,988</a:t>
                      </a:r>
                      <a:endParaRPr lang="en-US" altLang="zh-CN" sz="1600" b="1" i="0" u="none" strike="noStrike">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3,116</a:t>
                      </a:r>
                      <a:endParaRPr lang="en-US" altLang="zh-CN" sz="1600" b="1"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c>
                  <a:txBody>
                    <a:bodyPr/>
                    <a:lstStyle/>
                    <a:p>
                      <a:pPr algn="ctr" fontAlgn="ctr"/>
                      <a:r>
                        <a:rPr lang="en-US" altLang="zh-CN" sz="1600" u="none" strike="noStrike" dirty="0">
                          <a:effectLst/>
                        </a:rPr>
                        <a:t>2,810</a:t>
                      </a:r>
                      <a:endParaRPr lang="en-US" altLang="zh-CN" sz="1600" b="1" i="0" u="none" strike="noStrike" dirty="0">
                        <a:solidFill>
                          <a:srgbClr val="000000"/>
                        </a:solidFill>
                        <a:effectLst/>
                        <a:latin typeface="华文楷体" panose="02010600040101010101" pitchFamily="2" charset="-122"/>
                        <a:ea typeface="华文楷体" panose="02010600040101010101" pitchFamily="2" charset="-122"/>
                      </a:endParaRPr>
                    </a:p>
                  </a:txBody>
                  <a:tcPr marL="9525" marR="9525" marT="9525" marB="0" anchor="ctr">
                    <a:solidFill>
                      <a:schemeClr val="accent1">
                        <a:lumMod val="40000"/>
                        <a:lumOff val="60000"/>
                      </a:schemeClr>
                    </a:solidFill>
                  </a:tcPr>
                </a:tc>
              </a:tr>
            </a:tbl>
          </a:graphicData>
        </a:graphic>
      </p:graphicFrame>
      <p:sp>
        <p:nvSpPr>
          <p:cNvPr id="4" name="矩形 3"/>
          <p:cNvSpPr/>
          <p:nvPr/>
        </p:nvSpPr>
        <p:spPr>
          <a:xfrm>
            <a:off x="1310047" y="451258"/>
            <a:ext cx="2521844" cy="369332"/>
          </a:xfrm>
          <a:prstGeom prst="rect">
            <a:avLst/>
          </a:prstGeom>
        </p:spPr>
        <p:txBody>
          <a:bodyPr wrap="none">
            <a:spAutoFit/>
          </a:bodyPr>
          <a:lstStyle/>
          <a:p>
            <a:pPr marL="12700">
              <a:lnSpc>
                <a:spcPct val="100000"/>
              </a:lnSpc>
              <a:spcBef>
                <a:spcPts val="95"/>
              </a:spcBef>
            </a:pPr>
            <a:r>
              <a:rPr lang="zh-CN" altLang="en-US" b="1" dirty="0">
                <a:solidFill>
                  <a:srgbClr val="FF0000"/>
                </a:solidFill>
                <a:latin typeface="+mj-ea"/>
              </a:rPr>
              <a:t>针叶原木进口材种</a:t>
            </a:r>
            <a:r>
              <a:rPr lang="zh-CN" altLang="en-US" b="1" dirty="0" smtClean="0">
                <a:solidFill>
                  <a:srgbClr val="FF0000"/>
                </a:solidFill>
                <a:latin typeface="+mj-ea"/>
              </a:rPr>
              <a:t>情况</a:t>
            </a:r>
            <a:endParaRPr lang="zh-CN" altLang="en-US" b="1" dirty="0">
              <a:solidFill>
                <a:srgbClr val="FF0000"/>
              </a:solidFill>
              <a:latin typeface="+mj-ea"/>
            </a:endParaRPr>
          </a:p>
        </p:txBody>
      </p:sp>
      <p:sp>
        <p:nvSpPr>
          <p:cNvPr id="5" name="矩形 4"/>
          <p:cNvSpPr/>
          <p:nvPr/>
        </p:nvSpPr>
        <p:spPr>
          <a:xfrm>
            <a:off x="731516" y="5383594"/>
            <a:ext cx="8512236" cy="369332"/>
          </a:xfrm>
          <a:prstGeom prst="rect">
            <a:avLst/>
          </a:prstGeom>
        </p:spPr>
        <p:txBody>
          <a:bodyPr wrap="square">
            <a:spAutoFit/>
          </a:bodyPr>
          <a:lstStyle/>
          <a:p>
            <a:r>
              <a:rPr lang="zh-CN" altLang="en-US" spc="-45" dirty="0">
                <a:latin typeface="华文楷体"/>
                <a:cs typeface="华文楷体"/>
              </a:rPr>
              <a:t>辐射松、云杉及冷杉、花旗松等大直径针叶原木是我国主要进口针叶原木材种。</a:t>
            </a:r>
          </a:p>
        </p:txBody>
      </p:sp>
    </p:spTree>
    <p:extLst>
      <p:ext uri="{BB962C8B-B14F-4D97-AF65-F5344CB8AC3E}">
        <p14:creationId xmlns:p14="http://schemas.microsoft.com/office/powerpoint/2010/main" val="1160906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5" name="矩形 4"/>
          <p:cNvSpPr/>
          <p:nvPr/>
        </p:nvSpPr>
        <p:spPr>
          <a:xfrm>
            <a:off x="1374921" y="367768"/>
            <a:ext cx="1811073" cy="369332"/>
          </a:xfrm>
          <a:prstGeom prst="rect">
            <a:avLst/>
          </a:prstGeom>
        </p:spPr>
        <p:txBody>
          <a:bodyPr wrap="none">
            <a:spAutoFit/>
          </a:bodyPr>
          <a:lstStyle/>
          <a:p>
            <a:pPr marL="12700">
              <a:lnSpc>
                <a:spcPct val="100000"/>
              </a:lnSpc>
              <a:spcBef>
                <a:spcPts val="95"/>
              </a:spcBef>
            </a:pPr>
            <a:r>
              <a:rPr lang="zh-CN" altLang="en-US" b="1" dirty="0">
                <a:solidFill>
                  <a:srgbClr val="FF0000"/>
                </a:solidFill>
                <a:latin typeface="+mj-ea"/>
              </a:rPr>
              <a:t>原木产业</a:t>
            </a:r>
            <a:r>
              <a:rPr lang="zh-CN" altLang="en-US" b="1" dirty="0" smtClean="0">
                <a:solidFill>
                  <a:srgbClr val="FF0000"/>
                </a:solidFill>
                <a:latin typeface="+mj-ea"/>
              </a:rPr>
              <a:t>链简谱</a:t>
            </a:r>
            <a:endParaRPr lang="zh-CN" altLang="en-US" b="1" dirty="0">
              <a:solidFill>
                <a:srgbClr val="FF0000"/>
              </a:solidFill>
              <a:latin typeface="+mj-ea"/>
            </a:endParaRPr>
          </a:p>
        </p:txBody>
      </p:sp>
      <p:graphicFrame>
        <p:nvGraphicFramePr>
          <p:cNvPr id="6" name="表格 5"/>
          <p:cNvGraphicFramePr>
            <a:graphicFrameLocks noGrp="1"/>
          </p:cNvGraphicFramePr>
          <p:nvPr>
            <p:extLst>
              <p:ext uri="{D42A27DB-BD31-4B8C-83A1-F6EECF244321}">
                <p14:modId xmlns:p14="http://schemas.microsoft.com/office/powerpoint/2010/main" val="1376228887"/>
              </p:ext>
            </p:extLst>
          </p:nvPr>
        </p:nvGraphicFramePr>
        <p:xfrm>
          <a:off x="261043" y="981076"/>
          <a:ext cx="7727487" cy="4844415"/>
        </p:xfrm>
        <a:graphic>
          <a:graphicData uri="http://schemas.openxmlformats.org/drawingml/2006/table">
            <a:tbl>
              <a:tblPr>
                <a:tableStyleId>{5C22544A-7EE6-4342-B048-85BDC9FD1C3A}</a:tableStyleId>
              </a:tblPr>
              <a:tblGrid>
                <a:gridCol w="936665"/>
                <a:gridCol w="936665"/>
                <a:gridCol w="936665"/>
                <a:gridCol w="2328654"/>
                <a:gridCol w="936665"/>
                <a:gridCol w="1652173"/>
              </a:tblGrid>
              <a:tr h="237097">
                <a:tc gridSpan="3">
                  <a:txBody>
                    <a:bodyPr/>
                    <a:lstStyle/>
                    <a:p>
                      <a:pPr algn="ctr" fontAlgn="b"/>
                      <a:r>
                        <a:rPr lang="zh-CN" altLang="en-US" sz="1800" b="1" u="none" strike="noStrike" dirty="0">
                          <a:effectLst/>
                        </a:rPr>
                        <a:t>上游</a:t>
                      </a:r>
                      <a:endParaRPr lang="zh-CN" altLang="en-US" sz="18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hMerge="1">
                  <a:txBody>
                    <a:bodyPr/>
                    <a:lstStyle/>
                    <a:p>
                      <a:endParaRPr lang="zh-CN" altLang="en-US"/>
                    </a:p>
                  </a:txBody>
                  <a:tcPr/>
                </a:tc>
                <a:tc hMerge="1">
                  <a:txBody>
                    <a:bodyPr/>
                    <a:lstStyle/>
                    <a:p>
                      <a:endParaRPr lang="zh-CN" altLang="en-US"/>
                    </a:p>
                  </a:txBody>
                  <a:tcPr/>
                </a:tc>
                <a:tc gridSpan="2">
                  <a:txBody>
                    <a:bodyPr/>
                    <a:lstStyle/>
                    <a:p>
                      <a:pPr algn="ctr" fontAlgn="b"/>
                      <a:r>
                        <a:rPr lang="zh-CN" altLang="en-US" sz="1800" b="1" u="none" strike="noStrike" dirty="0">
                          <a:effectLst/>
                        </a:rPr>
                        <a:t>中游</a:t>
                      </a:r>
                      <a:endParaRPr lang="zh-CN" altLang="en-US" sz="18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hMerge="1">
                  <a:txBody>
                    <a:bodyPr/>
                    <a:lstStyle/>
                    <a:p>
                      <a:endParaRPr lang="zh-CN" altLang="en-US"/>
                    </a:p>
                  </a:txBody>
                  <a:tcPr/>
                </a:tc>
                <a:tc>
                  <a:txBody>
                    <a:bodyPr/>
                    <a:lstStyle/>
                    <a:p>
                      <a:pPr algn="l" fontAlgn="b"/>
                      <a:r>
                        <a:rPr lang="zh-CN" altLang="en-US" sz="1800" b="1" u="none" strike="noStrike" dirty="0">
                          <a:effectLst/>
                        </a:rPr>
                        <a:t>下游</a:t>
                      </a:r>
                      <a:endParaRPr lang="zh-CN" altLang="en-US" sz="18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rowSpan="6" gridSpan="4">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rowSpan="6" hMerge="1">
                  <a:txBody>
                    <a:bodyPr/>
                    <a:lstStyle/>
                    <a:p>
                      <a:endParaRPr lang="zh-CN" altLang="en-US"/>
                    </a:p>
                  </a:txBody>
                  <a:tcPr/>
                </a:tc>
                <a:tc rowSpan="6" hMerge="1">
                  <a:txBody>
                    <a:bodyPr/>
                    <a:lstStyle/>
                    <a:p>
                      <a:endParaRPr lang="zh-CN" altLang="en-US"/>
                    </a:p>
                  </a:txBody>
                  <a:tcPr/>
                </a:tc>
                <a:tc rowSpan="6" hMerge="1">
                  <a:txBody>
                    <a:bodyPr/>
                    <a:lstStyle/>
                    <a:p>
                      <a:endParaRPr lang="zh-CN" altLang="en-US"/>
                    </a:p>
                  </a:txBody>
                  <a:tcPr/>
                </a:tc>
                <a:tc rowSpan="2">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7030A0"/>
                          </a:solidFill>
                          <a:effectLst/>
                        </a:rPr>
                        <a:t>胶合板</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7030A0"/>
                          </a:solidFill>
                          <a:effectLst/>
                        </a:rPr>
                        <a:t>　</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a:txBody>
                    <a:bodyPr/>
                    <a:lstStyle/>
                    <a:p>
                      <a:pPr algn="l" fontAlgn="b"/>
                      <a:r>
                        <a:rPr lang="zh-CN" altLang="en-US" sz="1600" u="none" strike="noStrike" dirty="0">
                          <a:solidFill>
                            <a:srgbClr val="00B050"/>
                          </a:solidFill>
                          <a:effectLst/>
                        </a:rPr>
                        <a:t>人造板</a:t>
                      </a:r>
                      <a:endParaRPr lang="zh-CN" altLang="en-US" sz="1600" b="0" i="0" u="none" strike="noStrike" dirty="0">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7030A0"/>
                          </a:solidFill>
                          <a:effectLst/>
                        </a:rPr>
                        <a:t>纤维板</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gridSpan="2">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hMerge="1">
                  <a:txBody>
                    <a:bodyPr/>
                    <a:lstStyle/>
                    <a:p>
                      <a:endParaRPr lang="zh-CN" altLang="en-US"/>
                    </a:p>
                  </a:txBody>
                  <a:tcPr/>
                </a:tc>
              </a:tr>
              <a:tr h="211637">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rowSpan="4">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7030A0"/>
                          </a:solidFill>
                          <a:effectLst/>
                        </a:rPr>
                        <a:t>刨花板</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7030A0"/>
                          </a:solidFill>
                          <a:effectLst/>
                        </a:rPr>
                        <a:t>　</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a:txBody>
                    <a:bodyPr/>
                    <a:lstStyle/>
                    <a:p>
                      <a:pPr algn="l" fontAlgn="b"/>
                      <a:r>
                        <a:rPr lang="zh-CN" altLang="en-US" sz="1600" u="none" strike="noStrike" dirty="0">
                          <a:effectLst/>
                        </a:rPr>
                        <a:t>森林采伐</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FF0000"/>
                          </a:solidFill>
                          <a:effectLst/>
                        </a:rPr>
                        <a:t>国产原木</a:t>
                      </a:r>
                      <a:endParaRPr lang="zh-CN" altLang="en-US" sz="1600" b="0" i="0" u="none" strike="noStrike" dirty="0">
                        <a:solidFill>
                          <a:srgbClr val="FF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rowSpan="2">
                  <a:txBody>
                    <a:bodyPr/>
                    <a:lstStyle/>
                    <a:p>
                      <a:pPr algn="ctr" fontAlgn="b"/>
                      <a:r>
                        <a:rPr lang="zh-CN" altLang="en-US" sz="1600" u="none" strike="noStrike">
                          <a:effectLst/>
                        </a:rPr>
                        <a:t>　</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vMerge="1">
                  <a:txBody>
                    <a:bodyPr/>
                    <a:lstStyle/>
                    <a:p>
                      <a:endParaRPr lang="zh-CN" altLang="en-US"/>
                    </a:p>
                  </a:txBody>
                  <a:tcPr/>
                </a:tc>
                <a:tc>
                  <a:txBody>
                    <a:bodyPr/>
                    <a:lstStyle/>
                    <a:p>
                      <a:pPr algn="l" fontAlgn="b"/>
                      <a:r>
                        <a:rPr lang="zh-CN" altLang="en-US" sz="1600" u="none" strike="noStrike" dirty="0">
                          <a:solidFill>
                            <a:srgbClr val="7030A0"/>
                          </a:solidFill>
                          <a:effectLst/>
                        </a:rPr>
                        <a:t>其他人造板</a:t>
                      </a:r>
                      <a:endParaRPr lang="zh-CN" altLang="en-US" sz="1600" b="0" i="0" u="none" strike="noStrike" dirty="0">
                        <a:solidFill>
                          <a:srgbClr val="7030A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rowSpan="11" gridSpan="2">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rowSpan="11" hMerge="1">
                  <a:txBody>
                    <a:bodyPr/>
                    <a:lstStyle/>
                    <a:p>
                      <a:endParaRPr lang="zh-CN" altLang="en-US"/>
                    </a:p>
                  </a:txBody>
                  <a:tcPr/>
                </a:tc>
                <a:tc rowSpan="3">
                  <a:txBody>
                    <a:bodyPr/>
                    <a:lstStyle/>
                    <a:p>
                      <a:pPr algn="ctr" fontAlgn="b"/>
                      <a:r>
                        <a:rPr lang="zh-CN" altLang="en-US" sz="1600" u="none" strike="noStrike">
                          <a:effectLst/>
                        </a:rPr>
                        <a:t>　</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a:txBody>
                    <a:bodyPr/>
                    <a:lstStyle/>
                    <a:p>
                      <a:pPr algn="ctr" fontAlgn="b"/>
                      <a:r>
                        <a:rPr lang="zh-CN" altLang="en-US" sz="1600" u="none" strike="noStrike">
                          <a:effectLst/>
                        </a:rPr>
                        <a:t>国内原木供应</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a:solidFill>
                            <a:srgbClr val="00B050"/>
                          </a:solidFill>
                          <a:effectLst/>
                        </a:rPr>
                        <a:t>木浆</a:t>
                      </a:r>
                      <a:endParaRPr lang="zh-CN" altLang="en-US" sz="1600" b="0" i="0" u="none" strike="noStrike">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chemeClr val="accent4">
                              <a:lumMod val="75000"/>
                            </a:schemeClr>
                          </a:solidFill>
                          <a:effectLst/>
                        </a:rPr>
                        <a:t>纸及其他纸制品</a:t>
                      </a:r>
                      <a:endParaRPr lang="zh-CN" altLang="en-US" sz="1600" b="0" i="0" u="none" strike="noStrike" dirty="0">
                        <a:solidFill>
                          <a:schemeClr val="accent4">
                            <a:lumMod val="75000"/>
                          </a:schemeClr>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rowSpan="9">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00B050"/>
                          </a:solidFill>
                          <a:effectLst/>
                        </a:rPr>
                        <a:t>　</a:t>
                      </a:r>
                      <a:endParaRPr lang="zh-CN" altLang="en-US" sz="1600" b="0" i="0" u="none" strike="noStrike" dirty="0">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rowSpan="2">
                  <a:txBody>
                    <a:bodyPr/>
                    <a:lstStyle/>
                    <a:p>
                      <a:pPr algn="ctr" fontAlgn="b"/>
                      <a:r>
                        <a:rPr lang="zh-CN" altLang="en-US" sz="1600" u="none" strike="noStrike" dirty="0">
                          <a:effectLst/>
                        </a:rPr>
                        <a:t>　</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a:txBody>
                    <a:bodyPr/>
                    <a:lstStyle/>
                    <a:p>
                      <a:pPr algn="l" fontAlgn="b"/>
                      <a:r>
                        <a:rPr lang="zh-CN" altLang="en-US" sz="1600" u="none" strike="noStrike" dirty="0">
                          <a:solidFill>
                            <a:srgbClr val="FF0000"/>
                          </a:solidFill>
                          <a:effectLst/>
                        </a:rPr>
                        <a:t>进口原木</a:t>
                      </a:r>
                      <a:endParaRPr lang="zh-CN" altLang="en-US" sz="1600" b="0" i="0" u="none" strike="noStrike" dirty="0">
                        <a:solidFill>
                          <a:srgbClr val="FF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vMerge="1">
                  <a:txBody>
                    <a:bodyPr/>
                    <a:lstStyle/>
                    <a:p>
                      <a:endParaRPr lang="zh-CN" altLang="en-US"/>
                    </a:p>
                  </a:txBody>
                  <a:tcPr/>
                </a:tc>
                <a:tc>
                  <a:txBody>
                    <a:bodyPr/>
                    <a:lstStyle/>
                    <a:p>
                      <a:pPr algn="l" fontAlgn="b"/>
                      <a:r>
                        <a:rPr lang="zh-CN" altLang="en-US" sz="1600" u="none" strike="noStrike" dirty="0">
                          <a:solidFill>
                            <a:srgbClr val="00B050"/>
                          </a:solidFill>
                          <a:effectLst/>
                        </a:rPr>
                        <a:t>锯木</a:t>
                      </a:r>
                      <a:endParaRPr lang="zh-CN" altLang="en-US" sz="1600" b="0" i="0" u="none" strike="noStrike" dirty="0">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vMerge="1">
                  <a:txBody>
                    <a:bodyPr/>
                    <a:lstStyle/>
                    <a:p>
                      <a:endParaRPr lang="zh-CN" altLang="en-US"/>
                    </a:p>
                  </a:txBody>
                  <a:tcPr/>
                </a:tc>
              </a:tr>
              <a:tr h="211637">
                <a:tc gridSpan="2" vMerge="1">
                  <a:txBody>
                    <a:bodyPr/>
                    <a:lstStyle/>
                    <a:p>
                      <a:endParaRPr lang="zh-CN" altLang="en-US"/>
                    </a:p>
                  </a:txBody>
                  <a:tcPr/>
                </a:tc>
                <a:tc hMerge="1" vMerge="1">
                  <a:txBody>
                    <a:bodyPr/>
                    <a:lstStyle/>
                    <a:p>
                      <a:endParaRPr lang="zh-CN" altLang="en-US"/>
                    </a:p>
                  </a:txBody>
                  <a:tcPr/>
                </a:tc>
                <a:tc rowSpan="7">
                  <a:txBody>
                    <a:bodyPr/>
                    <a:lstStyle/>
                    <a:p>
                      <a:pPr algn="ctr" fontAlgn="b"/>
                      <a:r>
                        <a:rPr lang="zh-CN" altLang="en-US" sz="1600" u="none" strike="noStrike">
                          <a:effectLst/>
                        </a:rPr>
                        <a:t>　</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vMerge="1">
                  <a:txBody>
                    <a:bodyPr/>
                    <a:lstStyle/>
                    <a:p>
                      <a:endParaRPr lang="zh-CN" altLang="en-US"/>
                    </a:p>
                  </a:txBody>
                  <a:tcPr/>
                </a:tc>
                <a:tc>
                  <a:txBody>
                    <a:bodyPr/>
                    <a:lstStyle/>
                    <a:p>
                      <a:pPr algn="l" fontAlgn="b"/>
                      <a:r>
                        <a:rPr lang="zh-CN" altLang="en-US" sz="1600" u="none" strike="noStrike">
                          <a:solidFill>
                            <a:srgbClr val="00B050"/>
                          </a:solidFill>
                          <a:effectLst/>
                        </a:rPr>
                        <a:t>　</a:t>
                      </a:r>
                      <a:endParaRPr lang="zh-CN" altLang="en-US" sz="1600" b="0" i="0" u="none" strike="noStrike">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002060"/>
                          </a:solidFill>
                          <a:effectLst/>
                        </a:rPr>
                        <a:t>木质家具</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00B050"/>
                          </a:solidFill>
                          <a:effectLst/>
                        </a:rPr>
                        <a:t>单板</a:t>
                      </a:r>
                      <a:endParaRPr lang="zh-CN" altLang="en-US" sz="1600" b="0" i="0" u="none" strike="noStrike" dirty="0">
                        <a:solidFill>
                          <a:srgbClr val="00B05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002060"/>
                          </a:solidFill>
                          <a:effectLst/>
                        </a:rPr>
                        <a:t>　</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rowSpan="5">
                  <a:txBody>
                    <a:bodyPr/>
                    <a:lstStyle/>
                    <a:p>
                      <a:pPr algn="ctr" fontAlgn="b"/>
                      <a:r>
                        <a:rPr lang="zh-CN" altLang="en-US" sz="1600" u="none" strike="noStrike">
                          <a:effectLst/>
                        </a:rPr>
                        <a:t>　</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l" fontAlgn="b"/>
                      <a:r>
                        <a:rPr lang="zh-CN" altLang="en-US" sz="1600" u="none" strike="noStrike" dirty="0">
                          <a:solidFill>
                            <a:srgbClr val="002060"/>
                          </a:solidFill>
                          <a:effectLst/>
                        </a:rPr>
                        <a:t>木质地板</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002060"/>
                          </a:solidFill>
                          <a:effectLst/>
                        </a:rPr>
                        <a:t>　</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002060"/>
                          </a:solidFill>
                          <a:effectLst/>
                        </a:rPr>
                        <a:t>门饰面板</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002060"/>
                          </a:solidFill>
                          <a:effectLst/>
                        </a:rPr>
                        <a:t>　</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211637">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fontAlgn="b"/>
                      <a:r>
                        <a:rPr lang="zh-CN" altLang="en-US" sz="1600" u="none" strike="noStrike" dirty="0">
                          <a:solidFill>
                            <a:srgbClr val="002060"/>
                          </a:solidFill>
                          <a:effectLst/>
                        </a:rPr>
                        <a:t>其他木制品</a:t>
                      </a:r>
                      <a:endParaRPr lang="zh-CN" altLang="en-US" sz="1600" b="0" i="0" u="none" strike="noStrike" dirty="0">
                        <a:solidFill>
                          <a:srgbClr val="00206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bl>
          </a:graphicData>
        </a:graphic>
      </p:graphicFrame>
      <p:sp>
        <p:nvSpPr>
          <p:cNvPr id="7" name="矩形 6"/>
          <p:cNvSpPr/>
          <p:nvPr/>
        </p:nvSpPr>
        <p:spPr>
          <a:xfrm>
            <a:off x="518738" y="5945624"/>
            <a:ext cx="6573694" cy="369332"/>
          </a:xfrm>
          <a:prstGeom prst="rect">
            <a:avLst/>
          </a:prstGeom>
        </p:spPr>
        <p:txBody>
          <a:bodyPr wrap="square">
            <a:spAutoFit/>
          </a:bodyPr>
          <a:lstStyle/>
          <a:p>
            <a:r>
              <a:rPr lang="zh-CN" altLang="en-US" spc="-45" dirty="0" smtClean="0">
                <a:latin typeface="华文楷体"/>
                <a:cs typeface="华文楷体"/>
              </a:rPr>
              <a:t>原木</a:t>
            </a:r>
            <a:r>
              <a:rPr lang="zh-CN" altLang="en-US" spc="-45" dirty="0">
                <a:latin typeface="华文楷体"/>
                <a:cs typeface="华文楷体"/>
              </a:rPr>
              <a:t>主要应用于建筑、家具制造、造纸及木质包装等领域</a:t>
            </a:r>
            <a:r>
              <a:rPr lang="zh-CN" altLang="en-US" spc="-45" dirty="0" smtClean="0">
                <a:latin typeface="华文楷体"/>
                <a:cs typeface="华文楷体"/>
              </a:rPr>
              <a:t>。</a:t>
            </a:r>
            <a:endParaRPr lang="en-US" altLang="zh-CN" spc="-45" dirty="0" smtClean="0">
              <a:latin typeface="华文楷体"/>
              <a:cs typeface="华文楷体"/>
            </a:endParaRPr>
          </a:p>
        </p:txBody>
      </p:sp>
    </p:spTree>
    <p:extLst>
      <p:ext uri="{BB962C8B-B14F-4D97-AF65-F5344CB8AC3E}">
        <p14:creationId xmlns:p14="http://schemas.microsoft.com/office/powerpoint/2010/main" val="138918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Rectangle 7"/>
          <p:cNvSpPr>
            <a:spLocks noChangeArrowheads="1"/>
          </p:cNvSpPr>
          <p:nvPr/>
        </p:nvSpPr>
        <p:spPr bwMode="auto">
          <a:xfrm>
            <a:off x="3856066" y="2837065"/>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2</a:t>
            </a:r>
            <a:endParaRPr lang="zh-CN" altLang="en-US" sz="2860" b="1" dirty="0">
              <a:solidFill>
                <a:schemeClr val="bg1"/>
              </a:solidFill>
              <a:latin typeface="+mj-ea"/>
              <a:ea typeface="+mj-ea"/>
            </a:endParaRPr>
          </a:p>
        </p:txBody>
      </p:sp>
      <p:sp>
        <p:nvSpPr>
          <p:cNvPr id="4" name="六边形 3"/>
          <p:cNvSpPr/>
          <p:nvPr/>
        </p:nvSpPr>
        <p:spPr>
          <a:xfrm>
            <a:off x="3589366" y="2767850"/>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5" name="六边形 4"/>
          <p:cNvSpPr/>
          <p:nvPr/>
        </p:nvSpPr>
        <p:spPr>
          <a:xfrm>
            <a:off x="4142451" y="2877070"/>
            <a:ext cx="3375025"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r>
              <a:rPr lang="zh-CN" altLang="en-US" b="1" dirty="0" smtClean="0">
                <a:solidFill>
                  <a:schemeClr val="bg1"/>
                </a:solidFill>
                <a:latin typeface="+mj-ea"/>
                <a:ea typeface="+mj-ea"/>
              </a:rPr>
              <a:t>原木期货及交割事宜介绍</a:t>
            </a:r>
            <a:endParaRPr lang="zh-CN" altLang="en-US" b="1" dirty="0">
              <a:solidFill>
                <a:schemeClr val="bg1"/>
              </a:solidFill>
              <a:latin typeface="+mj-ea"/>
              <a:ea typeface="+mj-ea"/>
            </a:endParaRPr>
          </a:p>
        </p:txBody>
      </p:sp>
      <p:grpSp>
        <p:nvGrpSpPr>
          <p:cNvPr id="6" name="组合 105"/>
          <p:cNvGrpSpPr/>
          <p:nvPr/>
        </p:nvGrpSpPr>
        <p:grpSpPr>
          <a:xfrm rot="16200000">
            <a:off x="3767166" y="2739910"/>
            <a:ext cx="551815" cy="672465"/>
            <a:chOff x="8827058" y="3545365"/>
            <a:chExt cx="1224230" cy="1467105"/>
          </a:xfrm>
        </p:grpSpPr>
        <p:sp>
          <p:nvSpPr>
            <p:cNvPr id="7"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8"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9" name="Rectangle 7"/>
          <p:cNvSpPr>
            <a:spLocks noChangeArrowheads="1"/>
          </p:cNvSpPr>
          <p:nvPr/>
        </p:nvSpPr>
        <p:spPr bwMode="auto">
          <a:xfrm>
            <a:off x="3910041" y="2953905"/>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2</a:t>
            </a:r>
            <a:endParaRPr lang="en-US" altLang="zh-CN" sz="1900" b="1" dirty="0">
              <a:solidFill>
                <a:schemeClr val="bg1"/>
              </a:solidFill>
              <a:latin typeface="+mj-ea"/>
              <a:ea typeface="+mj-ea"/>
            </a:endParaRPr>
          </a:p>
        </p:txBody>
      </p:sp>
    </p:spTree>
    <p:extLst>
      <p:ext uri="{BB962C8B-B14F-4D97-AF65-F5344CB8AC3E}">
        <p14:creationId xmlns:p14="http://schemas.microsoft.com/office/powerpoint/2010/main" val="3773995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graphicFrame>
        <p:nvGraphicFramePr>
          <p:cNvPr id="3" name="表格 2"/>
          <p:cNvGraphicFramePr>
            <a:graphicFrameLocks noGrp="1"/>
          </p:cNvGraphicFramePr>
          <p:nvPr>
            <p:extLst>
              <p:ext uri="{D42A27DB-BD31-4B8C-83A1-F6EECF244321}">
                <p14:modId xmlns:p14="http://schemas.microsoft.com/office/powerpoint/2010/main" val="2307560430"/>
              </p:ext>
            </p:extLst>
          </p:nvPr>
        </p:nvGraphicFramePr>
        <p:xfrm>
          <a:off x="1051141" y="947646"/>
          <a:ext cx="8450307" cy="5137266"/>
        </p:xfrm>
        <a:graphic>
          <a:graphicData uri="http://schemas.openxmlformats.org/drawingml/2006/table">
            <a:tbl>
              <a:tblPr>
                <a:tableStyleId>{5C22544A-7EE6-4342-B048-85BDC9FD1C3A}</a:tableStyleId>
              </a:tblPr>
              <a:tblGrid>
                <a:gridCol w="2226656"/>
                <a:gridCol w="6223651"/>
              </a:tblGrid>
              <a:tr h="307642">
                <a:tc>
                  <a:txBody>
                    <a:bodyPr/>
                    <a:lstStyle/>
                    <a:p>
                      <a:pPr algn="ctr">
                        <a:spcAft>
                          <a:spcPts val="0"/>
                        </a:spcAft>
                      </a:pPr>
                      <a:r>
                        <a:rPr lang="zh-CN" sz="1800" kern="100" dirty="0">
                          <a:effectLst/>
                        </a:rPr>
                        <a:t>交易品种</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a:effectLst/>
                        </a:rPr>
                        <a:t>原木</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dirty="0">
                          <a:effectLst/>
                        </a:rPr>
                        <a:t>交易单位</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en-US" sz="1800" b="1" kern="100" dirty="0">
                          <a:solidFill>
                            <a:srgbClr val="FF0000"/>
                          </a:solidFill>
                          <a:effectLst/>
                        </a:rPr>
                        <a:t>90</a:t>
                      </a:r>
                      <a:r>
                        <a:rPr lang="zh-CN" sz="1800" b="1" kern="100" dirty="0">
                          <a:solidFill>
                            <a:srgbClr val="FF0000"/>
                          </a:solidFill>
                          <a:effectLst/>
                        </a:rPr>
                        <a:t>立方米</a:t>
                      </a:r>
                      <a:r>
                        <a:rPr lang="en-US" sz="1800" b="1" kern="100" dirty="0">
                          <a:solidFill>
                            <a:srgbClr val="FF0000"/>
                          </a:solidFill>
                          <a:effectLst/>
                        </a:rPr>
                        <a:t>/</a:t>
                      </a:r>
                      <a:r>
                        <a:rPr lang="zh-CN" sz="1800" b="1" kern="100" dirty="0">
                          <a:solidFill>
                            <a:srgbClr val="FF0000"/>
                          </a:solidFill>
                          <a:effectLst/>
                        </a:rPr>
                        <a:t>手</a:t>
                      </a:r>
                      <a:endParaRPr lang="zh-CN" sz="1800" b="1"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报价单位</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元（人民币）</a:t>
                      </a:r>
                      <a:r>
                        <a:rPr lang="en-US" sz="1800" kern="100" dirty="0">
                          <a:effectLst/>
                        </a:rPr>
                        <a:t>/</a:t>
                      </a:r>
                      <a:r>
                        <a:rPr lang="zh-CN" sz="1800" kern="100" dirty="0">
                          <a:effectLst/>
                        </a:rPr>
                        <a:t>立方米</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dirty="0">
                          <a:effectLst/>
                        </a:rPr>
                        <a:t>最小变动价位</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en-US" sz="1800" kern="100" dirty="0">
                          <a:effectLst/>
                        </a:rPr>
                        <a:t>0.5</a:t>
                      </a:r>
                      <a:r>
                        <a:rPr lang="zh-CN" sz="1800" kern="100" dirty="0">
                          <a:effectLst/>
                        </a:rPr>
                        <a:t>元</a:t>
                      </a:r>
                      <a:r>
                        <a:rPr lang="en-US" sz="1800" kern="100" dirty="0">
                          <a:effectLst/>
                        </a:rPr>
                        <a:t>/</a:t>
                      </a:r>
                      <a:r>
                        <a:rPr lang="zh-CN" sz="1800" kern="100" dirty="0">
                          <a:effectLst/>
                        </a:rPr>
                        <a:t>立方米</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涨跌停板幅度</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上一交易日结算价的</a:t>
                      </a:r>
                      <a:r>
                        <a:rPr lang="en-US" sz="1800" kern="100" dirty="0">
                          <a:effectLst/>
                        </a:rPr>
                        <a:t>4%</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合约月份</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en-US" sz="1800" kern="100" dirty="0">
                          <a:effectLst/>
                        </a:rPr>
                        <a:t>1</a:t>
                      </a:r>
                      <a:r>
                        <a:rPr lang="zh-CN" sz="1800" kern="100" dirty="0">
                          <a:effectLst/>
                        </a:rPr>
                        <a:t>、</a:t>
                      </a:r>
                      <a:r>
                        <a:rPr lang="en-US" sz="1800" kern="100" dirty="0">
                          <a:effectLst/>
                        </a:rPr>
                        <a:t>3</a:t>
                      </a:r>
                      <a:r>
                        <a:rPr lang="zh-CN" sz="1800" kern="100" dirty="0">
                          <a:effectLst/>
                        </a:rPr>
                        <a:t>、</a:t>
                      </a:r>
                      <a:r>
                        <a:rPr lang="en-US" sz="1800" kern="100" dirty="0">
                          <a:effectLst/>
                        </a:rPr>
                        <a:t>5</a:t>
                      </a:r>
                      <a:r>
                        <a:rPr lang="zh-CN" sz="1800" kern="100" dirty="0">
                          <a:effectLst/>
                        </a:rPr>
                        <a:t>、</a:t>
                      </a:r>
                      <a:r>
                        <a:rPr lang="en-US" sz="1800" kern="100" dirty="0">
                          <a:effectLst/>
                        </a:rPr>
                        <a:t>7</a:t>
                      </a:r>
                      <a:r>
                        <a:rPr lang="zh-CN" sz="1800" kern="100" dirty="0">
                          <a:effectLst/>
                        </a:rPr>
                        <a:t>、</a:t>
                      </a:r>
                      <a:r>
                        <a:rPr lang="en-US" sz="1800" kern="100" dirty="0">
                          <a:effectLst/>
                        </a:rPr>
                        <a:t>9</a:t>
                      </a:r>
                      <a:r>
                        <a:rPr lang="zh-CN" sz="1800" kern="100" dirty="0">
                          <a:effectLst/>
                        </a:rPr>
                        <a:t>、</a:t>
                      </a:r>
                      <a:r>
                        <a:rPr lang="en-US" sz="1800" kern="100" dirty="0">
                          <a:effectLst/>
                        </a:rPr>
                        <a:t>11</a:t>
                      </a:r>
                      <a:r>
                        <a:rPr lang="zh-CN" sz="1800" kern="100" dirty="0">
                          <a:effectLst/>
                        </a:rPr>
                        <a:t>月</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615285">
                <a:tc>
                  <a:txBody>
                    <a:bodyPr/>
                    <a:lstStyle/>
                    <a:p>
                      <a:pPr algn="ctr">
                        <a:spcAft>
                          <a:spcPts val="0"/>
                        </a:spcAft>
                      </a:pPr>
                      <a:r>
                        <a:rPr lang="zh-CN" sz="1800" kern="100">
                          <a:effectLst/>
                        </a:rPr>
                        <a:t>交易时间</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nchor="ctr">
                    <a:solidFill>
                      <a:schemeClr val="accent1">
                        <a:lumMod val="40000"/>
                        <a:lumOff val="60000"/>
                      </a:schemeClr>
                    </a:solidFill>
                  </a:tcPr>
                </a:tc>
                <a:tc>
                  <a:txBody>
                    <a:bodyPr/>
                    <a:lstStyle/>
                    <a:p>
                      <a:pPr algn="ctr">
                        <a:spcAft>
                          <a:spcPts val="0"/>
                        </a:spcAft>
                      </a:pPr>
                      <a:r>
                        <a:rPr lang="zh-CN" sz="1800" kern="100" dirty="0">
                          <a:effectLst/>
                        </a:rPr>
                        <a:t>上午</a:t>
                      </a:r>
                      <a:r>
                        <a:rPr lang="en-US" sz="1800" kern="100" dirty="0">
                          <a:effectLst/>
                        </a:rPr>
                        <a:t>9:00-11:30</a:t>
                      </a:r>
                      <a:r>
                        <a:rPr lang="zh-CN" sz="1800" kern="100" dirty="0">
                          <a:effectLst/>
                        </a:rPr>
                        <a:t>，下午</a:t>
                      </a:r>
                      <a:r>
                        <a:rPr lang="en-US" sz="1800" kern="100" dirty="0">
                          <a:effectLst/>
                        </a:rPr>
                        <a:t>13:30-15:00</a:t>
                      </a:r>
                      <a:r>
                        <a:rPr lang="zh-CN" sz="1800" kern="100" dirty="0">
                          <a:effectLst/>
                        </a:rPr>
                        <a:t>，以及交易所规定的其他交易时间</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dirty="0">
                          <a:effectLst/>
                        </a:rPr>
                        <a:t>最后交易日</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b="1" kern="100" dirty="0">
                          <a:solidFill>
                            <a:srgbClr val="FF0000"/>
                          </a:solidFill>
                          <a:effectLst/>
                        </a:rPr>
                        <a:t>合约月份倒数第</a:t>
                      </a:r>
                      <a:r>
                        <a:rPr lang="en-US" sz="1800" b="1" kern="100" dirty="0">
                          <a:solidFill>
                            <a:srgbClr val="FF0000"/>
                          </a:solidFill>
                          <a:effectLst/>
                        </a:rPr>
                        <a:t>4</a:t>
                      </a:r>
                      <a:r>
                        <a:rPr lang="zh-CN" sz="1800" b="1" kern="100" dirty="0">
                          <a:solidFill>
                            <a:srgbClr val="FF0000"/>
                          </a:solidFill>
                          <a:effectLst/>
                        </a:rPr>
                        <a:t>个交易日</a:t>
                      </a:r>
                      <a:endParaRPr lang="zh-CN" sz="1800" b="1"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最后交割日</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b="1" kern="100" dirty="0">
                          <a:solidFill>
                            <a:srgbClr val="FF0000"/>
                          </a:solidFill>
                          <a:effectLst/>
                        </a:rPr>
                        <a:t>最后交易日后第</a:t>
                      </a:r>
                      <a:r>
                        <a:rPr lang="en-US" sz="1800" b="1" kern="100" dirty="0">
                          <a:solidFill>
                            <a:srgbClr val="FF0000"/>
                          </a:solidFill>
                          <a:effectLst/>
                        </a:rPr>
                        <a:t>3</a:t>
                      </a:r>
                      <a:r>
                        <a:rPr lang="zh-CN" sz="1800" b="1" kern="100" dirty="0">
                          <a:solidFill>
                            <a:srgbClr val="FF0000"/>
                          </a:solidFill>
                          <a:effectLst/>
                        </a:rPr>
                        <a:t>个交易日</a:t>
                      </a:r>
                      <a:endParaRPr lang="zh-CN" sz="1800" b="1"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415651">
                <a:tc>
                  <a:txBody>
                    <a:bodyPr/>
                    <a:lstStyle/>
                    <a:p>
                      <a:pPr algn="ctr">
                        <a:spcAft>
                          <a:spcPts val="0"/>
                        </a:spcAft>
                      </a:pPr>
                      <a:r>
                        <a:rPr lang="zh-CN" sz="1800" kern="100">
                          <a:effectLst/>
                        </a:rPr>
                        <a:t>交割等级</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大连商品交易所原木交割质量标准（</a:t>
                      </a:r>
                      <a:r>
                        <a:rPr lang="en-US" sz="1800" kern="100" dirty="0">
                          <a:effectLst/>
                        </a:rPr>
                        <a:t>F/DCE LG001-2024</a:t>
                      </a:r>
                      <a:r>
                        <a:rPr lang="zh-CN" sz="1800" kern="100" dirty="0">
                          <a:effectLst/>
                        </a:rPr>
                        <a:t>）</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414626">
                <a:tc>
                  <a:txBody>
                    <a:bodyPr/>
                    <a:lstStyle/>
                    <a:p>
                      <a:pPr algn="ctr">
                        <a:spcAft>
                          <a:spcPts val="0"/>
                        </a:spcAft>
                      </a:pPr>
                      <a:r>
                        <a:rPr lang="zh-CN" sz="1800" kern="100" dirty="0">
                          <a:effectLst/>
                        </a:rPr>
                        <a:t>交割地点</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大连商品交易所原木指定交割仓库、指定车板交割场所</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最低交易保证金</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合约价值的</a:t>
                      </a:r>
                      <a:r>
                        <a:rPr lang="en-US" sz="1800" kern="100" dirty="0">
                          <a:effectLst/>
                        </a:rPr>
                        <a:t>5%</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交割方式</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实物交割</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交易代码</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en-US" sz="1800" kern="100" dirty="0">
                          <a:effectLst/>
                        </a:rPr>
                        <a:t>LG</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r h="307642">
                <a:tc>
                  <a:txBody>
                    <a:bodyPr/>
                    <a:lstStyle/>
                    <a:p>
                      <a:pPr algn="ctr">
                        <a:spcAft>
                          <a:spcPts val="0"/>
                        </a:spcAft>
                      </a:pPr>
                      <a:r>
                        <a:rPr lang="zh-CN" sz="1800" kern="100">
                          <a:effectLst/>
                        </a:rPr>
                        <a:t>上市交易所</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c>
                  <a:txBody>
                    <a:bodyPr/>
                    <a:lstStyle/>
                    <a:p>
                      <a:pPr algn="ctr">
                        <a:spcAft>
                          <a:spcPts val="0"/>
                        </a:spcAft>
                      </a:pPr>
                      <a:r>
                        <a:rPr lang="zh-CN" sz="1800" kern="100" dirty="0">
                          <a:effectLst/>
                        </a:rPr>
                        <a:t>大连商品交易所</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67990" marR="67990" marT="0" marB="0">
                    <a:solidFill>
                      <a:schemeClr val="accent1">
                        <a:lumMod val="40000"/>
                        <a:lumOff val="60000"/>
                      </a:schemeClr>
                    </a:solidFill>
                  </a:tcPr>
                </a:tc>
              </a:tr>
            </a:tbl>
          </a:graphicData>
        </a:graphic>
      </p:graphicFrame>
      <p:sp>
        <p:nvSpPr>
          <p:cNvPr id="4" name="文本框 3"/>
          <p:cNvSpPr txBox="1"/>
          <p:nvPr/>
        </p:nvSpPr>
        <p:spPr>
          <a:xfrm>
            <a:off x="1308835" y="421120"/>
            <a:ext cx="3807229" cy="369332"/>
          </a:xfrm>
          <a:prstGeom prst="rect">
            <a:avLst/>
          </a:prstGeom>
          <a:noFill/>
        </p:spPr>
        <p:txBody>
          <a:bodyPr wrap="square" rtlCol="0">
            <a:spAutoFit/>
          </a:bodyPr>
          <a:lstStyle/>
          <a:p>
            <a:r>
              <a:rPr lang="zh-CN" altLang="en-US" b="1" dirty="0" smtClean="0">
                <a:solidFill>
                  <a:srgbClr val="FF0000"/>
                </a:solidFill>
              </a:rPr>
              <a:t>原木期货合约（征求意见稿）</a:t>
            </a:r>
            <a:endParaRPr lang="zh-CN" altLang="en-US" b="1" dirty="0">
              <a:solidFill>
                <a:srgbClr val="FF0000"/>
              </a:solidFill>
            </a:endParaRPr>
          </a:p>
        </p:txBody>
      </p:sp>
    </p:spTree>
    <p:extLst>
      <p:ext uri="{BB962C8B-B14F-4D97-AF65-F5344CB8AC3E}">
        <p14:creationId xmlns:p14="http://schemas.microsoft.com/office/powerpoint/2010/main" val="2259947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graphicFrame>
        <p:nvGraphicFramePr>
          <p:cNvPr id="3" name="表格 2"/>
          <p:cNvGraphicFramePr>
            <a:graphicFrameLocks noGrp="1"/>
          </p:cNvGraphicFramePr>
          <p:nvPr>
            <p:extLst>
              <p:ext uri="{D42A27DB-BD31-4B8C-83A1-F6EECF244321}">
                <p14:modId xmlns:p14="http://schemas.microsoft.com/office/powerpoint/2010/main" val="1521931126"/>
              </p:ext>
            </p:extLst>
          </p:nvPr>
        </p:nvGraphicFramePr>
        <p:xfrm>
          <a:off x="232756" y="887605"/>
          <a:ext cx="11247120" cy="6261100"/>
        </p:xfrm>
        <a:graphic>
          <a:graphicData uri="http://schemas.openxmlformats.org/drawingml/2006/table">
            <a:tbl>
              <a:tblPr>
                <a:tableStyleId>{5C22544A-7EE6-4342-B048-85BDC9FD1C3A}</a:tableStyleId>
              </a:tblPr>
              <a:tblGrid>
                <a:gridCol w="1338350"/>
                <a:gridCol w="9908770"/>
              </a:tblGrid>
              <a:tr h="276262">
                <a:tc>
                  <a:txBody>
                    <a:bodyPr/>
                    <a:lstStyle/>
                    <a:p>
                      <a:pPr algn="ctr">
                        <a:lnSpc>
                          <a:spcPts val="2900"/>
                        </a:lnSpc>
                        <a:spcAft>
                          <a:spcPts val="0"/>
                        </a:spcAft>
                      </a:pPr>
                      <a:r>
                        <a:rPr lang="zh-CN" sz="1100" kern="100" dirty="0">
                          <a:effectLst/>
                        </a:rPr>
                        <a:t>合约标的物</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原木期货合约</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dirty="0">
                          <a:effectLst/>
                        </a:rPr>
                        <a:t>合约类型</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看涨期权、看跌期权</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dirty="0">
                          <a:effectLst/>
                        </a:rPr>
                        <a:t>交易单位</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en-US" sz="1100" kern="100" dirty="0">
                          <a:effectLst/>
                        </a:rPr>
                        <a:t>1</a:t>
                      </a:r>
                      <a:r>
                        <a:rPr lang="zh-CN" sz="1100" kern="100" dirty="0">
                          <a:effectLst/>
                        </a:rPr>
                        <a:t>手（</a:t>
                      </a:r>
                      <a:r>
                        <a:rPr lang="en-US" sz="1100" kern="100" dirty="0">
                          <a:effectLst/>
                        </a:rPr>
                        <a:t>90</a:t>
                      </a:r>
                      <a:r>
                        <a:rPr lang="zh-CN" sz="1100" kern="100" dirty="0">
                          <a:effectLst/>
                        </a:rPr>
                        <a:t>立方米）原木期货合约</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报价单位</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元（人民币）</a:t>
                      </a:r>
                      <a:r>
                        <a:rPr lang="en-US" sz="1100" kern="100" dirty="0">
                          <a:effectLst/>
                        </a:rPr>
                        <a:t>/</a:t>
                      </a:r>
                      <a:r>
                        <a:rPr lang="zh-CN" sz="1100" kern="100" dirty="0">
                          <a:effectLst/>
                        </a:rPr>
                        <a:t>立方米</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最小变动价位</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en-US" sz="1100" kern="100" dirty="0">
                          <a:effectLst/>
                        </a:rPr>
                        <a:t>0.25</a:t>
                      </a:r>
                      <a:r>
                        <a:rPr lang="zh-CN" sz="1100" kern="100" dirty="0">
                          <a:effectLst/>
                        </a:rPr>
                        <a:t>元</a:t>
                      </a:r>
                      <a:r>
                        <a:rPr lang="en-US" sz="1100" kern="100" dirty="0">
                          <a:effectLst/>
                        </a:rPr>
                        <a:t>/</a:t>
                      </a:r>
                      <a:r>
                        <a:rPr lang="zh-CN" sz="1100" kern="100" dirty="0">
                          <a:effectLst/>
                        </a:rPr>
                        <a:t>立方米</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涨跌停板幅度</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与标的期货合约涨跌停板幅度相同</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合约月份</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en-US" sz="1100" kern="100" dirty="0">
                          <a:effectLst/>
                        </a:rPr>
                        <a:t>1</a:t>
                      </a:r>
                      <a:r>
                        <a:rPr lang="zh-CN" sz="1100" kern="100" dirty="0">
                          <a:effectLst/>
                        </a:rPr>
                        <a:t>、</a:t>
                      </a:r>
                      <a:r>
                        <a:rPr lang="en-US" sz="1100" kern="100" dirty="0">
                          <a:effectLst/>
                        </a:rPr>
                        <a:t>3</a:t>
                      </a:r>
                      <a:r>
                        <a:rPr lang="zh-CN" sz="1100" kern="100" dirty="0">
                          <a:effectLst/>
                        </a:rPr>
                        <a:t>、</a:t>
                      </a:r>
                      <a:r>
                        <a:rPr lang="en-US" sz="1100" kern="100" dirty="0">
                          <a:effectLst/>
                        </a:rPr>
                        <a:t>5</a:t>
                      </a:r>
                      <a:r>
                        <a:rPr lang="zh-CN" sz="1100" kern="100" dirty="0">
                          <a:effectLst/>
                        </a:rPr>
                        <a:t>、</a:t>
                      </a:r>
                      <a:r>
                        <a:rPr lang="en-US" sz="1100" kern="100" dirty="0">
                          <a:effectLst/>
                        </a:rPr>
                        <a:t>7</a:t>
                      </a:r>
                      <a:r>
                        <a:rPr lang="zh-CN" sz="1100" kern="100" dirty="0">
                          <a:effectLst/>
                        </a:rPr>
                        <a:t>、</a:t>
                      </a:r>
                      <a:r>
                        <a:rPr lang="en-US" sz="1100" kern="100" dirty="0">
                          <a:effectLst/>
                        </a:rPr>
                        <a:t>9</a:t>
                      </a:r>
                      <a:r>
                        <a:rPr lang="zh-CN" sz="1100" kern="100" dirty="0">
                          <a:effectLst/>
                        </a:rPr>
                        <a:t>、</a:t>
                      </a:r>
                      <a:r>
                        <a:rPr lang="en-US" sz="1100" kern="100" dirty="0">
                          <a:effectLst/>
                        </a:rPr>
                        <a:t>11</a:t>
                      </a:r>
                      <a:r>
                        <a:rPr lang="zh-CN" sz="1100" kern="100" dirty="0">
                          <a:effectLst/>
                        </a:rPr>
                        <a:t>月</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交易时间</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上午</a:t>
                      </a:r>
                      <a:r>
                        <a:rPr lang="en-US" sz="1100" kern="100" dirty="0">
                          <a:effectLst/>
                        </a:rPr>
                        <a:t>9:00-11:30</a:t>
                      </a:r>
                      <a:r>
                        <a:rPr lang="zh-CN" sz="1100" kern="100" dirty="0">
                          <a:effectLst/>
                        </a:rPr>
                        <a:t>，下午</a:t>
                      </a:r>
                      <a:r>
                        <a:rPr lang="en-US" sz="1100" kern="100" dirty="0">
                          <a:effectLst/>
                        </a:rPr>
                        <a:t>13:30-15:00</a:t>
                      </a:r>
                      <a:r>
                        <a:rPr lang="zh-CN" sz="1100" kern="100" dirty="0">
                          <a:effectLst/>
                        </a:rPr>
                        <a:t>，以及交易所规定的其他交易时间</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最后交易日</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b="1" kern="100" dirty="0">
                          <a:solidFill>
                            <a:srgbClr val="FF0000"/>
                          </a:solidFill>
                          <a:effectLst/>
                        </a:rPr>
                        <a:t>标的期货合约交割</a:t>
                      </a:r>
                      <a:r>
                        <a:rPr lang="zh-CN" sz="1100" b="1" kern="100" dirty="0" smtClean="0">
                          <a:solidFill>
                            <a:srgbClr val="FF0000"/>
                          </a:solidFill>
                          <a:effectLst/>
                        </a:rPr>
                        <a:t>月份</a:t>
                      </a:r>
                      <a:r>
                        <a:rPr lang="en-US" altLang="zh-CN" sz="1100" b="1" kern="100" dirty="0" smtClean="0">
                          <a:solidFill>
                            <a:srgbClr val="FF0000"/>
                          </a:solidFill>
                          <a:effectLst/>
                        </a:rPr>
                        <a:t>     </a:t>
                      </a:r>
                      <a:r>
                        <a:rPr lang="zh-CN" sz="1100" b="1" kern="100" dirty="0" smtClean="0">
                          <a:solidFill>
                            <a:srgbClr val="FF0000"/>
                          </a:solidFill>
                          <a:effectLst/>
                        </a:rPr>
                        <a:t>前一个月的</a:t>
                      </a:r>
                      <a:r>
                        <a:rPr lang="en-US" altLang="zh-CN" sz="1100" b="1" kern="100" dirty="0" smtClean="0">
                          <a:solidFill>
                            <a:srgbClr val="FF0000"/>
                          </a:solidFill>
                          <a:effectLst/>
                        </a:rPr>
                        <a:t>        </a:t>
                      </a:r>
                      <a:r>
                        <a:rPr lang="zh-CN" sz="1100" b="1" kern="100" dirty="0" smtClean="0">
                          <a:solidFill>
                            <a:srgbClr val="FF0000"/>
                          </a:solidFill>
                          <a:effectLst/>
                        </a:rPr>
                        <a:t>第</a:t>
                      </a:r>
                      <a:r>
                        <a:rPr lang="en-US" sz="1100" b="1" kern="100" dirty="0" smtClean="0">
                          <a:solidFill>
                            <a:srgbClr val="FF0000"/>
                          </a:solidFill>
                          <a:effectLst/>
                        </a:rPr>
                        <a:t>12</a:t>
                      </a:r>
                      <a:r>
                        <a:rPr lang="zh-CN" sz="1100" b="1" kern="100" dirty="0">
                          <a:solidFill>
                            <a:srgbClr val="FF0000"/>
                          </a:solidFill>
                          <a:effectLst/>
                        </a:rPr>
                        <a:t>个交易日，交易所可以根据国家法定节假日调整最后交易日</a:t>
                      </a:r>
                      <a:endParaRPr lang="zh-CN" sz="1100" b="1"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到期日</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同最后交易日</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1105047">
                <a:tc>
                  <a:txBody>
                    <a:bodyPr/>
                    <a:lstStyle/>
                    <a:p>
                      <a:pPr algn="ctr">
                        <a:lnSpc>
                          <a:spcPts val="2900"/>
                        </a:lnSpc>
                        <a:spcAft>
                          <a:spcPts val="0"/>
                        </a:spcAft>
                      </a:pPr>
                      <a:r>
                        <a:rPr lang="zh-CN" sz="1100" kern="100" dirty="0">
                          <a:effectLst/>
                        </a:rPr>
                        <a:t>行权价格</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indent="406400" algn="l">
                        <a:lnSpc>
                          <a:spcPts val="2900"/>
                        </a:lnSpc>
                        <a:spcAft>
                          <a:spcPts val="0"/>
                        </a:spcAft>
                      </a:pPr>
                      <a:r>
                        <a:rPr lang="zh-CN" sz="1100" kern="100" dirty="0" smtClean="0">
                          <a:effectLst/>
                        </a:rPr>
                        <a:t>行</a:t>
                      </a:r>
                      <a:r>
                        <a:rPr lang="zh-CN" sz="1100" kern="100" dirty="0">
                          <a:effectLst/>
                        </a:rPr>
                        <a:t>权价格覆盖标的期货合约上一交易日结算价上下浮动</a:t>
                      </a:r>
                      <a:r>
                        <a:rPr lang="en-US" sz="1100" kern="100" dirty="0">
                          <a:effectLst/>
                        </a:rPr>
                        <a:t>1.5</a:t>
                      </a:r>
                      <a:r>
                        <a:rPr lang="zh-CN" sz="1100" kern="100" dirty="0">
                          <a:effectLst/>
                        </a:rPr>
                        <a:t>倍当日涨跌停板幅度对应的价格范围</a:t>
                      </a:r>
                      <a:r>
                        <a:rPr lang="zh-CN" sz="1100" kern="100" dirty="0" smtClean="0">
                          <a:effectLst/>
                        </a:rPr>
                        <a:t>。最近</a:t>
                      </a:r>
                      <a:r>
                        <a:rPr lang="zh-CN" sz="1100" kern="100" dirty="0">
                          <a:effectLst/>
                        </a:rPr>
                        <a:t>六个自然月对应的期权合约：行权价格</a:t>
                      </a:r>
                      <a:r>
                        <a:rPr lang="en-US" sz="1100" kern="100" dirty="0">
                          <a:effectLst/>
                        </a:rPr>
                        <a:t>≤2000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25</a:t>
                      </a:r>
                      <a:r>
                        <a:rPr lang="zh-CN" sz="1100" kern="100" dirty="0">
                          <a:effectLst/>
                        </a:rPr>
                        <a:t>元</a:t>
                      </a:r>
                      <a:r>
                        <a:rPr lang="en-US" sz="1100" kern="100" dirty="0">
                          <a:effectLst/>
                        </a:rPr>
                        <a:t>/</a:t>
                      </a:r>
                      <a:r>
                        <a:rPr lang="zh-CN" sz="1100" kern="100" dirty="0">
                          <a:effectLst/>
                        </a:rPr>
                        <a:t>立方米；</a:t>
                      </a:r>
                      <a:r>
                        <a:rPr lang="en-US" sz="1100" kern="100" dirty="0">
                          <a:effectLst/>
                        </a:rPr>
                        <a:t>2000</a:t>
                      </a:r>
                      <a:r>
                        <a:rPr lang="zh-CN" sz="1100" kern="100" dirty="0">
                          <a:effectLst/>
                        </a:rPr>
                        <a:t>元</a:t>
                      </a:r>
                      <a:r>
                        <a:rPr lang="en-US" sz="1100" kern="100" dirty="0">
                          <a:effectLst/>
                        </a:rPr>
                        <a:t>/</a:t>
                      </a:r>
                      <a:r>
                        <a:rPr lang="zh-CN" sz="1100" kern="100" dirty="0">
                          <a:effectLst/>
                        </a:rPr>
                        <a:t>立方米</a:t>
                      </a:r>
                      <a:r>
                        <a:rPr lang="en-US" sz="1100" kern="100" dirty="0">
                          <a:effectLst/>
                        </a:rPr>
                        <a:t>&lt;</a:t>
                      </a:r>
                      <a:r>
                        <a:rPr lang="zh-CN" sz="1100" kern="100" dirty="0">
                          <a:effectLst/>
                        </a:rPr>
                        <a:t>行权价格</a:t>
                      </a:r>
                      <a:r>
                        <a:rPr lang="en-US" sz="1100" kern="100" dirty="0">
                          <a:effectLst/>
                        </a:rPr>
                        <a:t>≤4000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50</a:t>
                      </a:r>
                      <a:r>
                        <a:rPr lang="zh-CN" sz="1100" kern="100" dirty="0">
                          <a:effectLst/>
                        </a:rPr>
                        <a:t>元</a:t>
                      </a:r>
                      <a:r>
                        <a:rPr lang="en-US" sz="1100" kern="100" dirty="0">
                          <a:effectLst/>
                        </a:rPr>
                        <a:t>/</a:t>
                      </a:r>
                      <a:r>
                        <a:rPr lang="zh-CN" sz="1100" kern="100" dirty="0">
                          <a:effectLst/>
                        </a:rPr>
                        <a:t>立方米；行权价格＞</a:t>
                      </a:r>
                      <a:r>
                        <a:rPr lang="en-US" sz="1100" kern="100" dirty="0">
                          <a:effectLst/>
                        </a:rPr>
                        <a:t>4000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100</a:t>
                      </a:r>
                      <a:r>
                        <a:rPr lang="zh-CN" sz="1100" kern="100" dirty="0">
                          <a:effectLst/>
                        </a:rPr>
                        <a:t>元</a:t>
                      </a:r>
                      <a:r>
                        <a:rPr lang="en-US" sz="1100" kern="100" dirty="0">
                          <a:effectLst/>
                        </a:rPr>
                        <a:t>/</a:t>
                      </a:r>
                      <a:r>
                        <a:rPr lang="zh-CN" sz="1100" kern="100" dirty="0">
                          <a:effectLst/>
                        </a:rPr>
                        <a:t>立方米</a:t>
                      </a:r>
                      <a:r>
                        <a:rPr lang="zh-CN" sz="1100" kern="100" dirty="0" smtClean="0">
                          <a:effectLst/>
                        </a:rPr>
                        <a:t>。第七</a:t>
                      </a:r>
                      <a:r>
                        <a:rPr lang="zh-CN" sz="1100" kern="100" dirty="0">
                          <a:effectLst/>
                        </a:rPr>
                        <a:t>个及随后自然月对应的期权合约：行权价格</a:t>
                      </a:r>
                      <a:r>
                        <a:rPr lang="en-US" sz="1100" kern="100" dirty="0">
                          <a:effectLst/>
                        </a:rPr>
                        <a:t>≤2000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50</a:t>
                      </a:r>
                      <a:r>
                        <a:rPr lang="zh-CN" sz="1100" kern="100" dirty="0">
                          <a:effectLst/>
                        </a:rPr>
                        <a:t>元</a:t>
                      </a:r>
                      <a:r>
                        <a:rPr lang="en-US" sz="1100" kern="100" dirty="0">
                          <a:effectLst/>
                        </a:rPr>
                        <a:t>/</a:t>
                      </a:r>
                      <a:r>
                        <a:rPr lang="zh-CN" sz="1100" kern="100" dirty="0">
                          <a:effectLst/>
                        </a:rPr>
                        <a:t>立方米；</a:t>
                      </a:r>
                      <a:r>
                        <a:rPr lang="en-US" sz="1100" kern="100" dirty="0">
                          <a:effectLst/>
                        </a:rPr>
                        <a:t>2000</a:t>
                      </a:r>
                      <a:r>
                        <a:rPr lang="zh-CN" sz="1100" kern="100" dirty="0">
                          <a:effectLst/>
                        </a:rPr>
                        <a:t>元</a:t>
                      </a:r>
                      <a:r>
                        <a:rPr lang="en-US" sz="1100" kern="100" dirty="0">
                          <a:effectLst/>
                        </a:rPr>
                        <a:t>/</a:t>
                      </a:r>
                      <a:r>
                        <a:rPr lang="zh-CN" sz="1100" kern="100" dirty="0">
                          <a:effectLst/>
                        </a:rPr>
                        <a:t>立方米</a:t>
                      </a:r>
                      <a:r>
                        <a:rPr lang="en-US" sz="1100" kern="100" dirty="0">
                          <a:effectLst/>
                        </a:rPr>
                        <a:t>&lt;</a:t>
                      </a:r>
                      <a:r>
                        <a:rPr lang="zh-CN" sz="1100" kern="100" dirty="0">
                          <a:effectLst/>
                        </a:rPr>
                        <a:t>行权价格</a:t>
                      </a:r>
                      <a:r>
                        <a:rPr lang="en-US" sz="1100" kern="100" dirty="0">
                          <a:effectLst/>
                        </a:rPr>
                        <a:t>≤4000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100</a:t>
                      </a:r>
                      <a:r>
                        <a:rPr lang="zh-CN" sz="1100" kern="100" dirty="0">
                          <a:effectLst/>
                        </a:rPr>
                        <a:t>元</a:t>
                      </a:r>
                      <a:r>
                        <a:rPr lang="en-US" sz="1100" kern="100" dirty="0">
                          <a:effectLst/>
                        </a:rPr>
                        <a:t>/</a:t>
                      </a:r>
                      <a:r>
                        <a:rPr lang="zh-CN" sz="1100" kern="100" dirty="0">
                          <a:effectLst/>
                        </a:rPr>
                        <a:t>立方米；行权价格＞</a:t>
                      </a:r>
                      <a:r>
                        <a:rPr lang="en-US" sz="1100" kern="100" dirty="0">
                          <a:effectLst/>
                        </a:rPr>
                        <a:t>4000</a:t>
                      </a:r>
                      <a:r>
                        <a:rPr lang="zh-CN" sz="1100" kern="100" dirty="0">
                          <a:effectLst/>
                        </a:rPr>
                        <a:t>元</a:t>
                      </a:r>
                      <a:r>
                        <a:rPr lang="en-US" sz="1100" kern="100" dirty="0">
                          <a:effectLst/>
                        </a:rPr>
                        <a:t>/</a:t>
                      </a:r>
                      <a:r>
                        <a:rPr lang="zh-CN" sz="1100" kern="100" dirty="0">
                          <a:effectLst/>
                        </a:rPr>
                        <a:t>立方米，行权价格间距为</a:t>
                      </a:r>
                      <a:r>
                        <a:rPr lang="en-US" sz="1100" kern="100" dirty="0">
                          <a:effectLst/>
                        </a:rPr>
                        <a:t>200</a:t>
                      </a:r>
                      <a:r>
                        <a:rPr lang="zh-CN" sz="1100" kern="100" dirty="0">
                          <a:effectLst/>
                        </a:rPr>
                        <a:t>元</a:t>
                      </a:r>
                      <a:r>
                        <a:rPr lang="en-US" sz="1100" kern="100" dirty="0">
                          <a:effectLst/>
                        </a:rPr>
                        <a:t>/</a:t>
                      </a:r>
                      <a:r>
                        <a:rPr lang="zh-CN" sz="1100" kern="100" dirty="0">
                          <a:effectLst/>
                        </a:rPr>
                        <a:t>立方米</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行权方式</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b="1" kern="100" dirty="0">
                          <a:solidFill>
                            <a:srgbClr val="FF0000"/>
                          </a:solidFill>
                          <a:effectLst/>
                        </a:rPr>
                        <a:t>美式</a:t>
                      </a:r>
                      <a:r>
                        <a:rPr lang="zh-CN" sz="1100" b="1" kern="100" dirty="0" smtClean="0">
                          <a:solidFill>
                            <a:srgbClr val="FF0000"/>
                          </a:solidFill>
                          <a:effectLst/>
                        </a:rPr>
                        <a:t>。</a:t>
                      </a:r>
                      <a:r>
                        <a:rPr lang="en-US" altLang="zh-CN" sz="1100" kern="100" dirty="0" smtClean="0">
                          <a:effectLst/>
                        </a:rPr>
                        <a:t>     </a:t>
                      </a:r>
                      <a:r>
                        <a:rPr lang="zh-CN" sz="1100" b="1" kern="100" dirty="0" smtClean="0">
                          <a:solidFill>
                            <a:srgbClr val="FF0000"/>
                          </a:solidFill>
                          <a:effectLst/>
                        </a:rPr>
                        <a:t>买方</a:t>
                      </a:r>
                      <a:r>
                        <a:rPr lang="zh-CN" sz="1100" b="1" kern="100" dirty="0">
                          <a:solidFill>
                            <a:srgbClr val="FF0000"/>
                          </a:solidFill>
                          <a:effectLst/>
                        </a:rPr>
                        <a:t>可以在到期日之前任一交易日的交易时间，以及到期日</a:t>
                      </a:r>
                      <a:r>
                        <a:rPr lang="en-US" sz="1100" b="1" kern="100" dirty="0">
                          <a:solidFill>
                            <a:srgbClr val="FF0000"/>
                          </a:solidFill>
                          <a:effectLst/>
                        </a:rPr>
                        <a:t>15:30</a:t>
                      </a:r>
                      <a:r>
                        <a:rPr lang="zh-CN" sz="1100" b="1" kern="100" dirty="0">
                          <a:solidFill>
                            <a:srgbClr val="FF0000"/>
                          </a:solidFill>
                          <a:effectLst/>
                        </a:rPr>
                        <a:t>之前提出行权申请</a:t>
                      </a:r>
                      <a:endParaRPr lang="zh-CN" sz="1100" b="1"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交易代码</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看涨期权：</a:t>
                      </a:r>
                      <a:r>
                        <a:rPr lang="en-US" sz="1100" kern="100" dirty="0">
                          <a:effectLst/>
                        </a:rPr>
                        <a:t>LG-</a:t>
                      </a:r>
                      <a:r>
                        <a:rPr lang="zh-CN" sz="1100" kern="100" dirty="0">
                          <a:effectLst/>
                        </a:rPr>
                        <a:t>合约月份</a:t>
                      </a:r>
                      <a:r>
                        <a:rPr lang="en-US" sz="1100" kern="100" dirty="0">
                          <a:effectLst/>
                        </a:rPr>
                        <a:t>-C-</a:t>
                      </a:r>
                      <a:r>
                        <a:rPr lang="zh-CN" sz="1100" kern="100" dirty="0">
                          <a:effectLst/>
                        </a:rPr>
                        <a:t>行权</a:t>
                      </a:r>
                      <a:r>
                        <a:rPr lang="zh-CN" sz="1100" kern="100" dirty="0" smtClean="0">
                          <a:effectLst/>
                        </a:rPr>
                        <a:t>价格</a:t>
                      </a:r>
                      <a:r>
                        <a:rPr lang="en-US" altLang="zh-CN" sz="1100" kern="100" baseline="0" dirty="0" smtClean="0">
                          <a:effectLst/>
                        </a:rPr>
                        <a:t>                        </a:t>
                      </a:r>
                      <a:r>
                        <a:rPr lang="zh-CN" sz="1100" kern="100" dirty="0" smtClean="0">
                          <a:effectLst/>
                        </a:rPr>
                        <a:t>看跌</a:t>
                      </a:r>
                      <a:r>
                        <a:rPr lang="zh-CN" sz="1100" kern="100" dirty="0">
                          <a:effectLst/>
                        </a:rPr>
                        <a:t>期权：</a:t>
                      </a:r>
                      <a:r>
                        <a:rPr lang="en-US" sz="1100" kern="100" dirty="0">
                          <a:effectLst/>
                        </a:rPr>
                        <a:t>LG-</a:t>
                      </a:r>
                      <a:r>
                        <a:rPr lang="zh-CN" sz="1100" kern="100" dirty="0">
                          <a:effectLst/>
                        </a:rPr>
                        <a:t>合约月份</a:t>
                      </a:r>
                      <a:r>
                        <a:rPr lang="en-US" sz="1100" kern="100" dirty="0">
                          <a:effectLst/>
                        </a:rPr>
                        <a:t>-P-</a:t>
                      </a:r>
                      <a:r>
                        <a:rPr lang="zh-CN" sz="1100" kern="100" dirty="0">
                          <a:effectLst/>
                        </a:rPr>
                        <a:t>行权价格</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r h="276262">
                <a:tc>
                  <a:txBody>
                    <a:bodyPr/>
                    <a:lstStyle/>
                    <a:p>
                      <a:pPr algn="ctr">
                        <a:lnSpc>
                          <a:spcPts val="2900"/>
                        </a:lnSpc>
                        <a:spcAft>
                          <a:spcPts val="0"/>
                        </a:spcAft>
                      </a:pPr>
                      <a:r>
                        <a:rPr lang="zh-CN" sz="1100" kern="100">
                          <a:effectLst/>
                        </a:rPr>
                        <a:t>上市交易所</a:t>
                      </a:r>
                      <a:endParaRPr lang="zh-CN" sz="11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c>
                  <a:txBody>
                    <a:bodyPr/>
                    <a:lstStyle/>
                    <a:p>
                      <a:pPr algn="l">
                        <a:lnSpc>
                          <a:spcPts val="2900"/>
                        </a:lnSpc>
                        <a:spcAft>
                          <a:spcPts val="0"/>
                        </a:spcAft>
                      </a:pPr>
                      <a:r>
                        <a:rPr lang="zh-CN" sz="1100" kern="100" dirty="0">
                          <a:effectLst/>
                        </a:rPr>
                        <a:t>大连商品交易所</a:t>
                      </a:r>
                      <a:endParaRPr lang="zh-CN" sz="11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38583" marR="38583" marT="0" marB="0" anchor="ctr">
                    <a:solidFill>
                      <a:schemeClr val="accent1">
                        <a:lumMod val="40000"/>
                        <a:lumOff val="60000"/>
                      </a:schemeClr>
                    </a:solidFill>
                  </a:tcPr>
                </a:tc>
              </a:tr>
            </a:tbl>
          </a:graphicData>
        </a:graphic>
      </p:graphicFrame>
      <p:sp>
        <p:nvSpPr>
          <p:cNvPr id="4" name="文本框 3"/>
          <p:cNvSpPr txBox="1"/>
          <p:nvPr/>
        </p:nvSpPr>
        <p:spPr>
          <a:xfrm>
            <a:off x="1308835" y="421120"/>
            <a:ext cx="3807229" cy="369332"/>
          </a:xfrm>
          <a:prstGeom prst="rect">
            <a:avLst/>
          </a:prstGeom>
          <a:noFill/>
        </p:spPr>
        <p:txBody>
          <a:bodyPr wrap="square" rtlCol="0">
            <a:spAutoFit/>
          </a:bodyPr>
          <a:lstStyle/>
          <a:p>
            <a:r>
              <a:rPr lang="zh-CN" altLang="en-US" b="1" dirty="0" smtClean="0">
                <a:solidFill>
                  <a:srgbClr val="FF0000"/>
                </a:solidFill>
              </a:rPr>
              <a:t>原木期权合约（征求意见稿）</a:t>
            </a:r>
            <a:endParaRPr lang="zh-CN" altLang="en-US" b="1" dirty="0">
              <a:solidFill>
                <a:srgbClr val="FF0000"/>
              </a:solidFill>
            </a:endParaRPr>
          </a:p>
        </p:txBody>
      </p:sp>
    </p:spTree>
    <p:extLst>
      <p:ext uri="{BB962C8B-B14F-4D97-AF65-F5344CB8AC3E}">
        <p14:creationId xmlns:p14="http://schemas.microsoft.com/office/powerpoint/2010/main" val="3315828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矩形 2"/>
          <p:cNvSpPr/>
          <p:nvPr/>
        </p:nvSpPr>
        <p:spPr>
          <a:xfrm>
            <a:off x="1260128" y="393069"/>
            <a:ext cx="3647152" cy="369332"/>
          </a:xfrm>
          <a:prstGeom prst="rect">
            <a:avLst/>
          </a:prstGeom>
        </p:spPr>
        <p:txBody>
          <a:bodyPr wrap="none">
            <a:spAutoFit/>
          </a:bodyPr>
          <a:lstStyle/>
          <a:p>
            <a:r>
              <a:rPr lang="zh-CN" altLang="zh-CN"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原木期货合约交割标准品和替代品</a:t>
            </a:r>
            <a:endParaRPr lang="zh-CN" altLang="en-US" b="1" dirty="0">
              <a:solidFill>
                <a:srgbClr val="FF0000"/>
              </a:solidFill>
            </a:endParaRPr>
          </a:p>
        </p:txBody>
      </p:sp>
      <p:sp>
        <p:nvSpPr>
          <p:cNvPr id="4" name="矩形 3"/>
          <p:cNvSpPr/>
          <p:nvPr/>
        </p:nvSpPr>
        <p:spPr>
          <a:xfrm>
            <a:off x="697817" y="1066399"/>
            <a:ext cx="10225876" cy="1200329"/>
          </a:xfrm>
          <a:prstGeom prst="rect">
            <a:avLst/>
          </a:prstGeom>
        </p:spPr>
        <p:txBody>
          <a:bodyPr wrap="none">
            <a:spAutoFit/>
          </a:bodyPr>
          <a:lstStyle/>
          <a:p>
            <a:r>
              <a:rPr lang="zh-CN" altLang="zh-CN" dirty="0">
                <a:latin typeface="+mn-ea"/>
                <a:cs typeface="Times New Roman" panose="02020603050405020304" pitchFamily="18" charset="0"/>
              </a:rPr>
              <a:t>质量</a:t>
            </a:r>
            <a:r>
              <a:rPr lang="zh-CN" altLang="zh-CN" dirty="0" smtClean="0">
                <a:latin typeface="+mn-ea"/>
                <a:cs typeface="Times New Roman" panose="02020603050405020304" pitchFamily="18" charset="0"/>
              </a:rPr>
              <a:t>要求</a:t>
            </a:r>
            <a:r>
              <a:rPr lang="zh-CN" altLang="en-US" dirty="0" smtClean="0">
                <a:latin typeface="+mn-ea"/>
                <a:cs typeface="Times New Roman" panose="02020603050405020304" pitchFamily="18" charset="0"/>
              </a:rPr>
              <a:t>：</a:t>
            </a:r>
            <a:endParaRPr lang="en-US" altLang="zh-CN" dirty="0" smtClean="0">
              <a:latin typeface="+mn-ea"/>
              <a:cs typeface="Times New Roman" panose="02020603050405020304" pitchFamily="18" charset="0"/>
            </a:endParaRPr>
          </a:p>
          <a:p>
            <a:r>
              <a:rPr lang="en-US" altLang="zh-CN" dirty="0" smtClean="0">
                <a:latin typeface="+mn-ea"/>
                <a:cs typeface="Times New Roman" panose="02020603050405020304" pitchFamily="18" charset="0"/>
              </a:rPr>
              <a:t>1</a:t>
            </a:r>
            <a:r>
              <a:rPr lang="zh-CN" altLang="en-US" dirty="0" smtClean="0">
                <a:latin typeface="+mn-ea"/>
                <a:cs typeface="Times New Roman" panose="02020603050405020304" pitchFamily="18" charset="0"/>
              </a:rPr>
              <a:t>、</a:t>
            </a:r>
            <a:r>
              <a:rPr lang="zh-CN" altLang="zh-CN" dirty="0" smtClean="0">
                <a:latin typeface="+mn-ea"/>
              </a:rPr>
              <a:t>形态</a:t>
            </a:r>
            <a:r>
              <a:rPr lang="zh-CN" altLang="zh-CN" dirty="0">
                <a:latin typeface="+mn-ea"/>
              </a:rPr>
              <a:t>要求：基本呈圆柱体，无明显弯曲，外表基本光滑、无明显夹皮、偏枯、凹陷等异型情况</a:t>
            </a:r>
            <a:r>
              <a:rPr lang="zh-CN" altLang="zh-CN" dirty="0" smtClean="0">
                <a:latin typeface="+mn-ea"/>
              </a:rPr>
              <a:t>。</a:t>
            </a:r>
            <a:endParaRPr lang="en-US" altLang="zh-CN" dirty="0" smtClean="0">
              <a:latin typeface="+mn-ea"/>
            </a:endParaRPr>
          </a:p>
          <a:p>
            <a:r>
              <a:rPr lang="en-US" altLang="zh-CN" dirty="0" smtClean="0">
                <a:latin typeface="+mn-ea"/>
              </a:rPr>
              <a:t>2</a:t>
            </a:r>
            <a:r>
              <a:rPr lang="zh-CN" altLang="en-US" dirty="0" smtClean="0">
                <a:latin typeface="+mn-ea"/>
              </a:rPr>
              <a:t>、</a:t>
            </a:r>
            <a:r>
              <a:rPr lang="zh-CN" altLang="zh-CN" dirty="0">
                <a:latin typeface="+mn-ea"/>
              </a:rPr>
              <a:t>标准品质量要求</a:t>
            </a:r>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65821149"/>
              </p:ext>
            </p:extLst>
          </p:nvPr>
        </p:nvGraphicFramePr>
        <p:xfrm>
          <a:off x="944244" y="2103120"/>
          <a:ext cx="8341584" cy="3582344"/>
        </p:xfrm>
        <a:graphic>
          <a:graphicData uri="http://schemas.openxmlformats.org/drawingml/2006/table">
            <a:tbl>
              <a:tblPr>
                <a:tableStyleId>{5C22544A-7EE6-4342-B048-85BDC9FD1C3A}</a:tableStyleId>
              </a:tblPr>
              <a:tblGrid>
                <a:gridCol w="768116"/>
                <a:gridCol w="1064029"/>
                <a:gridCol w="6509439"/>
              </a:tblGrid>
              <a:tr h="248952">
                <a:tc gridSpan="2">
                  <a:txBody>
                    <a:bodyPr/>
                    <a:lstStyle/>
                    <a:p>
                      <a:pPr algn="ctr">
                        <a:lnSpc>
                          <a:spcPts val="2900"/>
                        </a:lnSpc>
                        <a:spcAft>
                          <a:spcPts val="0"/>
                        </a:spcAft>
                      </a:pPr>
                      <a:r>
                        <a:rPr lang="zh-CN" sz="1800" kern="0" dirty="0">
                          <a:effectLst/>
                        </a:rPr>
                        <a:t>项目</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zh-CN" altLang="en-US"/>
                    </a:p>
                  </a:txBody>
                  <a:tcPr/>
                </a:tc>
                <a:tc>
                  <a:txBody>
                    <a:bodyPr/>
                    <a:lstStyle/>
                    <a:p>
                      <a:pPr algn="ctr">
                        <a:lnSpc>
                          <a:spcPts val="2900"/>
                        </a:lnSpc>
                        <a:spcAft>
                          <a:spcPts val="0"/>
                        </a:spcAft>
                      </a:pPr>
                      <a:r>
                        <a:rPr lang="zh-CN" sz="1800" kern="0" dirty="0">
                          <a:effectLst/>
                        </a:rPr>
                        <a:t>允许范围</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248952">
                <a:tc gridSpan="2">
                  <a:txBody>
                    <a:bodyPr/>
                    <a:lstStyle/>
                    <a:p>
                      <a:pPr algn="ctr">
                        <a:lnSpc>
                          <a:spcPts val="2900"/>
                        </a:lnSpc>
                        <a:spcAft>
                          <a:spcPts val="0"/>
                        </a:spcAft>
                      </a:pPr>
                      <a:r>
                        <a:rPr lang="zh-CN" sz="1800" kern="0" dirty="0">
                          <a:effectLst/>
                        </a:rPr>
                        <a:t>树种</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zh-CN" altLang="en-US"/>
                    </a:p>
                  </a:txBody>
                  <a:tcPr/>
                </a:tc>
                <a:tc>
                  <a:txBody>
                    <a:bodyPr/>
                    <a:lstStyle/>
                    <a:p>
                      <a:pPr algn="ctr">
                        <a:lnSpc>
                          <a:spcPts val="2900"/>
                        </a:lnSpc>
                        <a:spcAft>
                          <a:spcPts val="0"/>
                        </a:spcAft>
                      </a:pPr>
                      <a:r>
                        <a:rPr lang="zh-CN" sz="1800" kern="100" dirty="0">
                          <a:solidFill>
                            <a:srgbClr val="FF0000"/>
                          </a:solidFill>
                          <a:effectLst/>
                        </a:rPr>
                        <a:t>辐射松</a:t>
                      </a:r>
                      <a:endParaRPr lang="zh-CN" sz="1800"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331961">
                <a:tc gridSpan="2">
                  <a:txBody>
                    <a:bodyPr/>
                    <a:lstStyle/>
                    <a:p>
                      <a:pPr algn="ctr">
                        <a:lnSpc>
                          <a:spcPts val="2900"/>
                        </a:lnSpc>
                        <a:spcAft>
                          <a:spcPts val="0"/>
                        </a:spcAft>
                      </a:pPr>
                      <a:r>
                        <a:rPr lang="zh-CN" sz="1800" kern="0" dirty="0">
                          <a:solidFill>
                            <a:srgbClr val="FF0000"/>
                          </a:solidFill>
                          <a:effectLst/>
                        </a:rPr>
                        <a:t>材长</a:t>
                      </a:r>
                      <a:endParaRPr lang="zh-CN" sz="1800"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zh-CN" altLang="en-US"/>
                    </a:p>
                  </a:txBody>
                  <a:tcPr/>
                </a:tc>
                <a:tc>
                  <a:txBody>
                    <a:bodyPr/>
                    <a:lstStyle/>
                    <a:p>
                      <a:pPr algn="ctr">
                        <a:lnSpc>
                          <a:spcPts val="2900"/>
                        </a:lnSpc>
                        <a:spcAft>
                          <a:spcPts val="0"/>
                        </a:spcAft>
                      </a:pPr>
                      <a:r>
                        <a:rPr lang="en-US" sz="1800" kern="100" dirty="0">
                          <a:effectLst/>
                        </a:rPr>
                        <a:t>3.85m≤</a:t>
                      </a:r>
                      <a:r>
                        <a:rPr lang="zh-CN" sz="1800" kern="100" dirty="0">
                          <a:effectLst/>
                        </a:rPr>
                        <a:t>材长＜</a:t>
                      </a:r>
                      <a:r>
                        <a:rPr lang="en-US" sz="1800" kern="100" dirty="0">
                          <a:effectLst/>
                        </a:rPr>
                        <a:t>5.8m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829901">
                <a:tc gridSpan="2">
                  <a:txBody>
                    <a:bodyPr/>
                    <a:lstStyle/>
                    <a:p>
                      <a:pPr algn="ctr">
                        <a:lnSpc>
                          <a:spcPts val="2900"/>
                        </a:lnSpc>
                        <a:spcAft>
                          <a:spcPts val="0"/>
                        </a:spcAft>
                      </a:pPr>
                      <a:r>
                        <a:rPr lang="zh-CN" sz="1800" kern="0" dirty="0">
                          <a:solidFill>
                            <a:srgbClr val="FF0000"/>
                          </a:solidFill>
                          <a:effectLst/>
                        </a:rPr>
                        <a:t>检尺径</a:t>
                      </a:r>
                      <a:endParaRPr lang="zh-CN" sz="1800" kern="100" dirty="0">
                        <a:solidFill>
                          <a:srgbClr val="FF0000"/>
                        </a:solidFill>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zh-CN" altLang="en-US"/>
                    </a:p>
                  </a:txBody>
                  <a:tcPr/>
                </a:tc>
                <a:tc>
                  <a:txBody>
                    <a:bodyPr/>
                    <a:lstStyle/>
                    <a:p>
                      <a:pPr algn="ctr">
                        <a:lnSpc>
                          <a:spcPts val="2900"/>
                        </a:lnSpc>
                        <a:spcAft>
                          <a:spcPts val="0"/>
                        </a:spcAft>
                      </a:pPr>
                      <a:r>
                        <a:rPr lang="zh-CN" sz="1800" kern="100" dirty="0">
                          <a:effectLst/>
                        </a:rPr>
                        <a:t>在一个检验批次内，</a:t>
                      </a:r>
                      <a:r>
                        <a:rPr lang="en-US" sz="1800" kern="100" dirty="0">
                          <a:effectLst/>
                        </a:rPr>
                        <a:t>36cm≤</a:t>
                      </a:r>
                      <a:r>
                        <a:rPr lang="zh-CN" sz="1800" kern="100" dirty="0">
                          <a:effectLst/>
                        </a:rPr>
                        <a:t>平均检尺径＜</a:t>
                      </a:r>
                      <a:r>
                        <a:rPr lang="en-US" sz="1800" kern="100" dirty="0">
                          <a:effectLst/>
                        </a:rPr>
                        <a:t>46cm</a:t>
                      </a:r>
                      <a:r>
                        <a:rPr lang="zh-CN" sz="1800" kern="100" dirty="0" smtClean="0">
                          <a:effectLst/>
                        </a:rPr>
                        <a:t>，</a:t>
                      </a:r>
                      <a:endParaRPr lang="en-US" altLang="zh-CN" sz="1800" kern="100" dirty="0" smtClean="0">
                        <a:effectLst/>
                      </a:endParaRPr>
                    </a:p>
                    <a:p>
                      <a:pPr algn="ctr">
                        <a:lnSpc>
                          <a:spcPts val="2900"/>
                        </a:lnSpc>
                        <a:spcAft>
                          <a:spcPts val="0"/>
                        </a:spcAft>
                      </a:pPr>
                      <a:r>
                        <a:rPr lang="zh-CN" sz="1800" kern="100" dirty="0" smtClean="0">
                          <a:effectLst/>
                        </a:rPr>
                        <a:t>单根</a:t>
                      </a:r>
                      <a:r>
                        <a:rPr lang="zh-CN" sz="1800" kern="100" dirty="0">
                          <a:effectLst/>
                        </a:rPr>
                        <a:t>检尺径</a:t>
                      </a:r>
                      <a:r>
                        <a:rPr lang="en-US" sz="1800" kern="100" dirty="0">
                          <a:effectLst/>
                        </a:rPr>
                        <a:t>≥28cm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439561">
                <a:tc rowSpan="5">
                  <a:txBody>
                    <a:bodyPr/>
                    <a:lstStyle/>
                    <a:p>
                      <a:pPr algn="ctr">
                        <a:lnSpc>
                          <a:spcPts val="2900"/>
                        </a:lnSpc>
                        <a:spcAft>
                          <a:spcPts val="0"/>
                        </a:spcAft>
                      </a:pPr>
                      <a:r>
                        <a:rPr lang="zh-CN" sz="1800" kern="0" dirty="0">
                          <a:solidFill>
                            <a:srgbClr val="FF0000"/>
                          </a:solidFill>
                          <a:effectLst/>
                        </a:rPr>
                        <a:t>外观</a:t>
                      </a:r>
                      <a:endParaRPr lang="zh-CN" sz="1800" kern="100" dirty="0">
                        <a:solidFill>
                          <a:srgbClr val="FF0000"/>
                        </a:solidFill>
                        <a:effectLst/>
                      </a:endParaRPr>
                    </a:p>
                    <a:p>
                      <a:pPr algn="ctr">
                        <a:lnSpc>
                          <a:spcPts val="2900"/>
                        </a:lnSpc>
                        <a:spcAft>
                          <a:spcPts val="0"/>
                        </a:spcAft>
                      </a:pPr>
                      <a:r>
                        <a:rPr lang="zh-CN" sz="1800" kern="0" dirty="0">
                          <a:effectLst/>
                        </a:rPr>
                        <a:t>缺陷</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a:effectLst/>
                        </a:rPr>
                        <a:t>节子</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dirty="0">
                          <a:effectLst/>
                        </a:rPr>
                        <a:t>每个节子直径与该根原木检尺径的百分比</a:t>
                      </a:r>
                      <a:r>
                        <a:rPr lang="en-US" sz="1800" kern="100" dirty="0">
                          <a:effectLst/>
                        </a:rPr>
                        <a:t>≤50%</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219781">
                <a:tc vMerge="1">
                  <a:txBody>
                    <a:bodyPr/>
                    <a:lstStyle/>
                    <a:p>
                      <a:endParaRPr lang="zh-CN" altLang="en-US"/>
                    </a:p>
                  </a:txBody>
                  <a:tcPr/>
                </a:tc>
                <a:tc>
                  <a:txBody>
                    <a:bodyPr/>
                    <a:lstStyle/>
                    <a:p>
                      <a:pPr algn="ctr">
                        <a:spcAft>
                          <a:spcPts val="0"/>
                        </a:spcAft>
                      </a:pPr>
                      <a:r>
                        <a:rPr lang="zh-CN" sz="1800" kern="100">
                          <a:effectLst/>
                        </a:rPr>
                        <a:t>边材腐朽</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dirty="0">
                          <a:effectLst/>
                        </a:rPr>
                        <a:t>边腐径向深度</a:t>
                      </a:r>
                      <a:r>
                        <a:rPr lang="en-US" sz="1800" kern="100" dirty="0">
                          <a:effectLst/>
                        </a:rPr>
                        <a:t>≤3cm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128778">
                <a:tc vMerge="1">
                  <a:txBody>
                    <a:bodyPr/>
                    <a:lstStyle/>
                    <a:p>
                      <a:endParaRPr lang="zh-CN" altLang="en-US"/>
                    </a:p>
                  </a:txBody>
                  <a:tcPr/>
                </a:tc>
                <a:tc>
                  <a:txBody>
                    <a:bodyPr/>
                    <a:lstStyle/>
                    <a:p>
                      <a:pPr algn="ctr">
                        <a:spcAft>
                          <a:spcPts val="0"/>
                        </a:spcAft>
                      </a:pPr>
                      <a:r>
                        <a:rPr lang="zh-CN" sz="1800" kern="100">
                          <a:effectLst/>
                        </a:rPr>
                        <a:t>心材腐朽</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dirty="0">
                          <a:effectLst/>
                        </a:rPr>
                        <a:t>心腐直径</a:t>
                      </a:r>
                      <a:r>
                        <a:rPr lang="en-US" sz="1800" kern="100" dirty="0">
                          <a:effectLst/>
                        </a:rPr>
                        <a:t>≤3cm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329671">
                <a:tc vMerge="1">
                  <a:txBody>
                    <a:bodyPr/>
                    <a:lstStyle/>
                    <a:p>
                      <a:endParaRPr lang="zh-CN" altLang="en-US"/>
                    </a:p>
                  </a:txBody>
                  <a:tcPr/>
                </a:tc>
                <a:tc>
                  <a:txBody>
                    <a:bodyPr/>
                    <a:lstStyle/>
                    <a:p>
                      <a:pPr algn="ctr">
                        <a:spcAft>
                          <a:spcPts val="0"/>
                        </a:spcAft>
                      </a:pPr>
                      <a:r>
                        <a:rPr lang="zh-CN" sz="1800" kern="100">
                          <a:effectLst/>
                        </a:rPr>
                        <a:t>纵裂</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dirty="0">
                          <a:effectLst/>
                        </a:rPr>
                        <a:t>宽度</a:t>
                      </a:r>
                      <a:r>
                        <a:rPr lang="en-US" sz="1800" kern="100" dirty="0">
                          <a:effectLst/>
                        </a:rPr>
                        <a:t>≥3mm</a:t>
                      </a:r>
                      <a:r>
                        <a:rPr lang="zh-CN" sz="1800" kern="100" dirty="0">
                          <a:effectLst/>
                        </a:rPr>
                        <a:t>的，深度向中心延长</a:t>
                      </a:r>
                      <a:r>
                        <a:rPr lang="en-US" sz="1800" kern="100" dirty="0">
                          <a:effectLst/>
                        </a:rPr>
                        <a:t>≤3cm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r h="329671">
                <a:tc vMerge="1">
                  <a:txBody>
                    <a:bodyPr/>
                    <a:lstStyle/>
                    <a:p>
                      <a:endParaRPr lang="zh-CN" altLang="en-US"/>
                    </a:p>
                  </a:txBody>
                  <a:tcPr/>
                </a:tc>
                <a:tc>
                  <a:txBody>
                    <a:bodyPr/>
                    <a:lstStyle/>
                    <a:p>
                      <a:pPr algn="ctr">
                        <a:spcAft>
                          <a:spcPts val="0"/>
                        </a:spcAft>
                      </a:pPr>
                      <a:r>
                        <a:rPr lang="zh-CN" sz="1800" kern="100">
                          <a:effectLst/>
                        </a:rPr>
                        <a:t>环裂</a:t>
                      </a:r>
                      <a:endParaRPr lang="zh-CN" sz="1800" kern="10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spcAft>
                          <a:spcPts val="0"/>
                        </a:spcAft>
                      </a:pPr>
                      <a:r>
                        <a:rPr lang="zh-CN" sz="1800" kern="100" dirty="0">
                          <a:effectLst/>
                        </a:rPr>
                        <a:t>宽度</a:t>
                      </a:r>
                      <a:r>
                        <a:rPr lang="en-US" sz="1800" kern="100" dirty="0">
                          <a:effectLst/>
                        </a:rPr>
                        <a:t>≥3mm</a:t>
                      </a:r>
                      <a:r>
                        <a:rPr lang="zh-CN" sz="1800" kern="100" dirty="0">
                          <a:effectLst/>
                        </a:rPr>
                        <a:t>的，沿原木材长延伸</a:t>
                      </a:r>
                      <a:r>
                        <a:rPr lang="en-US" sz="1800" kern="100" dirty="0">
                          <a:effectLst/>
                        </a:rPr>
                        <a:t>≤3cm</a:t>
                      </a:r>
                      <a:endParaRPr lang="zh-CN" sz="1800" kern="100" dirty="0">
                        <a:effectLst/>
                        <a:latin typeface="Calibri" panose="020F0502020204030204" pitchFamily="34" charset="0"/>
                        <a:ea typeface="仿宋_GB2312" panose="02010609030101010101" pitchFamily="49" charset="-122"/>
                        <a:cs typeface="Times New Roman" panose="02020603050405020304" pitchFamily="18" charset="0"/>
                      </a:endParaRPr>
                    </a:p>
                  </a:txBody>
                  <a:tcPr marL="0" marR="0" marT="0" marB="0"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2000608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矩形 2"/>
          <p:cNvSpPr/>
          <p:nvPr/>
        </p:nvSpPr>
        <p:spPr>
          <a:xfrm>
            <a:off x="1309244" y="368130"/>
            <a:ext cx="2723823" cy="369332"/>
          </a:xfrm>
          <a:prstGeom prst="rect">
            <a:avLst/>
          </a:prstGeom>
        </p:spPr>
        <p:txBody>
          <a:bodyPr wrap="none">
            <a:spAutoFit/>
          </a:bodyPr>
          <a:lstStyle/>
          <a:p>
            <a:r>
              <a:rPr lang="zh-CN" altLang="zh-CN"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替代品质量差异与升贴水</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166962229"/>
              </p:ext>
            </p:extLst>
          </p:nvPr>
        </p:nvGraphicFramePr>
        <p:xfrm>
          <a:off x="178713" y="855115"/>
          <a:ext cx="8155536" cy="5510912"/>
        </p:xfrm>
        <a:graphic>
          <a:graphicData uri="http://schemas.openxmlformats.org/drawingml/2006/table">
            <a:tbl>
              <a:tblPr>
                <a:tableStyleId>{5C22544A-7EE6-4342-B048-85BDC9FD1C3A}</a:tableStyleId>
              </a:tblPr>
              <a:tblGrid>
                <a:gridCol w="1433416"/>
                <a:gridCol w="1285775"/>
                <a:gridCol w="3957451"/>
                <a:gridCol w="1478894"/>
              </a:tblGrid>
              <a:tr h="124912">
                <a:tc gridSpan="2">
                  <a:txBody>
                    <a:bodyPr/>
                    <a:lstStyle/>
                    <a:p>
                      <a:pPr algn="ctr" fontAlgn="ctr"/>
                      <a:r>
                        <a:rPr lang="zh-CN" sz="1600" b="1" u="none" strike="noStrike" dirty="0">
                          <a:effectLst/>
                        </a:rPr>
                        <a:t>项目</a:t>
                      </a:r>
                      <a:endParaRPr lang="zh-CN" sz="1600" b="1"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rgbClr val="92D050"/>
                    </a:solidFill>
                  </a:tcPr>
                </a:tc>
                <a:tc hMerge="1">
                  <a:txBody>
                    <a:bodyPr/>
                    <a:lstStyle/>
                    <a:p>
                      <a:endParaRPr lang="zh-CN" altLang="en-US"/>
                    </a:p>
                  </a:txBody>
                  <a:tcPr/>
                </a:tc>
                <a:tc>
                  <a:txBody>
                    <a:bodyPr/>
                    <a:lstStyle/>
                    <a:p>
                      <a:pPr algn="ctr" fontAlgn="ctr"/>
                      <a:r>
                        <a:rPr lang="zh-CN" sz="1600" b="1" u="none" strike="noStrike" dirty="0">
                          <a:effectLst/>
                        </a:rPr>
                        <a:t>允许范围</a:t>
                      </a:r>
                      <a:endParaRPr lang="zh-CN" sz="1600" b="1"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rgbClr val="92D050"/>
                    </a:solidFill>
                  </a:tcPr>
                </a:tc>
                <a:tc>
                  <a:txBody>
                    <a:bodyPr/>
                    <a:lstStyle/>
                    <a:p>
                      <a:pPr algn="ctr" fontAlgn="ctr"/>
                      <a:r>
                        <a:rPr lang="zh-CN" sz="1600" b="1" u="none" strike="noStrike" dirty="0">
                          <a:effectLst/>
                        </a:rPr>
                        <a:t>升贴水</a:t>
                      </a:r>
                      <a:endParaRPr lang="zh-CN" sz="1600" b="1"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rgbClr val="92D050"/>
                    </a:solidFill>
                  </a:tcPr>
                </a:tc>
              </a:tr>
              <a:tr h="191776">
                <a:tc rowSpan="9" gridSpan="2">
                  <a:txBody>
                    <a:bodyPr/>
                    <a:lstStyle/>
                    <a:p>
                      <a:pPr algn="ctr" fontAlgn="ctr"/>
                      <a:r>
                        <a:rPr lang="zh-CN" sz="1600" u="none" strike="noStrike" dirty="0">
                          <a:effectLst/>
                        </a:rPr>
                        <a:t>树种</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rowSpan="9" hMerge="1">
                  <a:txBody>
                    <a:bodyPr/>
                    <a:lstStyle/>
                    <a:p>
                      <a:endParaRPr lang="zh-CN" altLang="en-US"/>
                    </a:p>
                  </a:txBody>
                  <a:tcPr/>
                </a:tc>
                <a:tc>
                  <a:txBody>
                    <a:bodyPr/>
                    <a:lstStyle/>
                    <a:p>
                      <a:pPr algn="ctr" fontAlgn="ctr"/>
                      <a:r>
                        <a:rPr lang="zh-CN" sz="1600" u="none" strike="noStrike" dirty="0">
                          <a:effectLst/>
                        </a:rPr>
                        <a:t>云杉</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a:effectLst/>
                        </a:rPr>
                        <a:t>+100（元/m³）</a:t>
                      </a:r>
                      <a:endParaRPr lang="zh-CN" sz="1600" b="0" i="0" u="none" strike="noStrike">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冷杉</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a:effectLst/>
                        </a:rPr>
                        <a:t>+100（元/m³）</a:t>
                      </a:r>
                      <a:endParaRPr lang="zh-CN" sz="1600" b="0" i="0" u="none" strike="noStrike">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铁杉</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a:effectLst/>
                        </a:rPr>
                        <a:t>0（元/m³）</a:t>
                      </a:r>
                      <a:endParaRPr lang="zh-CN" sz="1600" b="0" i="0" u="none" strike="noStrike">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柳杉</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杉木</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樟子松</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花旗松</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马尾松</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火炬松等其他针叶原木</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-200（元/m³）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rowSpan="2" gridSpan="2">
                  <a:txBody>
                    <a:bodyPr/>
                    <a:lstStyle/>
                    <a:p>
                      <a:pPr algn="ctr" fontAlgn="ctr"/>
                      <a:r>
                        <a:rPr lang="zh-CN" sz="1600" u="none" strike="noStrike" dirty="0">
                          <a:solidFill>
                            <a:srgbClr val="FF0000"/>
                          </a:solidFill>
                          <a:effectLst/>
                        </a:rPr>
                        <a:t>材长</a:t>
                      </a:r>
                      <a:endParaRPr lang="zh-CN" sz="1600" b="0" i="0" u="none" strike="noStrike" dirty="0">
                        <a:solidFill>
                          <a:srgbClr val="FF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rowSpan="2" hMerge="1">
                  <a:txBody>
                    <a:bodyPr/>
                    <a:lstStyle/>
                    <a:p>
                      <a:endParaRPr lang="zh-CN" altLang="en-US"/>
                    </a:p>
                  </a:txBody>
                  <a:tcPr/>
                </a:tc>
                <a:tc>
                  <a:txBody>
                    <a:bodyPr/>
                    <a:lstStyle/>
                    <a:p>
                      <a:pPr algn="ctr" fontAlgn="ctr"/>
                      <a:r>
                        <a:rPr lang="en-US" sz="1600" u="none" strike="noStrike" dirty="0">
                          <a:effectLst/>
                        </a:rPr>
                        <a:t>5.8m≤材长＜11.7m</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+50（元/m³）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191776">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材长≥11.7m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+150（元/m³）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473930">
                <a:tc rowSpan="2" gridSpan="2">
                  <a:txBody>
                    <a:bodyPr/>
                    <a:lstStyle/>
                    <a:p>
                      <a:pPr algn="ctr" fontAlgn="ctr"/>
                      <a:r>
                        <a:rPr lang="zh-CN" sz="1600" u="none" strike="noStrike" dirty="0">
                          <a:solidFill>
                            <a:srgbClr val="FF0000"/>
                          </a:solidFill>
                          <a:effectLst/>
                        </a:rPr>
                        <a:t>检尺径</a:t>
                      </a:r>
                      <a:endParaRPr lang="zh-CN" sz="1600" b="0" i="0" u="none" strike="noStrike" dirty="0">
                        <a:solidFill>
                          <a:srgbClr val="FF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rowSpan="2" hMerge="1">
                  <a:txBody>
                    <a:bodyPr/>
                    <a:lstStyle/>
                    <a:p>
                      <a:endParaRPr lang="zh-CN" altLang="en-US"/>
                    </a:p>
                  </a:txBody>
                  <a:tcPr/>
                </a:tc>
                <a:tc>
                  <a:txBody>
                    <a:bodyPr/>
                    <a:lstStyle/>
                    <a:p>
                      <a:pPr algn="ctr" fontAlgn="ctr"/>
                      <a:r>
                        <a:rPr lang="zh-CN" sz="1600" u="none" strike="noStrike" dirty="0">
                          <a:effectLst/>
                        </a:rPr>
                        <a:t>在一个检验批次内，26cm≤平均检尺径＜36cm，单根检尺径≥18cm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-50（元/m³）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379879">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sz="1600" u="none" strike="noStrike" dirty="0">
                          <a:effectLst/>
                        </a:rPr>
                        <a:t>在一个检验批次内，平均检尺径≥46cm，单根检尺径≥38cm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en-US" sz="1600" u="none" strike="noStrike" dirty="0">
                          <a:effectLst/>
                        </a:rPr>
                        <a:t>+50（元/m³）</a:t>
                      </a:r>
                      <a:endParaRPr lang="zh-CN" sz="1600" b="0" i="0" u="none" strike="noStrike" dirty="0">
                        <a:solidFill>
                          <a:srgbClr val="000000"/>
                        </a:solidFill>
                        <a:effectLst/>
                        <a:latin typeface="Times New Roman" panose="02020603050405020304" pitchFamily="18" charset="0"/>
                        <a:ea typeface="宋体" panose="02010600030101010101" pitchFamily="2" charset="-122"/>
                      </a:endParaRPr>
                    </a:p>
                  </a:txBody>
                  <a:tcPr marL="3674" marR="3674" marT="3674" marB="0" anchor="ctr">
                    <a:solidFill>
                      <a:schemeClr val="accent1">
                        <a:lumMod val="40000"/>
                        <a:lumOff val="60000"/>
                      </a:schemeClr>
                    </a:solidFill>
                  </a:tcPr>
                </a:tc>
              </a:tr>
              <a:tr h="290236">
                <a:tc rowSpan="5">
                  <a:txBody>
                    <a:bodyPr/>
                    <a:lstStyle/>
                    <a:p>
                      <a:pPr algn="ctr" fontAlgn="ctr"/>
                      <a:r>
                        <a:rPr lang="zh-CN" sz="1600" u="none" strike="noStrike" dirty="0">
                          <a:solidFill>
                            <a:srgbClr val="FF0000"/>
                          </a:solidFill>
                          <a:effectLst/>
                        </a:rPr>
                        <a:t>外观</a:t>
                      </a:r>
                      <a:r>
                        <a:rPr lang="zh-CN" sz="1600" u="none" strike="noStrike" dirty="0">
                          <a:effectLst/>
                        </a:rPr>
                        <a:t>缺陷</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a:effectLst/>
                        </a:rPr>
                        <a:t>节子</a:t>
                      </a:r>
                      <a:endParaRPr lang="zh-CN" sz="1600" b="0" i="0" u="none" strike="noStrike">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任一节子直径与该根原木检尺径的百分比＞50%</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单根扣价50元</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r>
              <a:tr h="191776">
                <a:tc vMerge="1">
                  <a:txBody>
                    <a:bodyPr/>
                    <a:lstStyle/>
                    <a:p>
                      <a:endParaRPr lang="zh-CN" altLang="en-US"/>
                    </a:p>
                  </a:txBody>
                  <a:tcPr/>
                </a:tc>
                <a:tc>
                  <a:txBody>
                    <a:bodyPr/>
                    <a:lstStyle/>
                    <a:p>
                      <a:pPr algn="ctr" fontAlgn="ctr"/>
                      <a:r>
                        <a:rPr lang="zh-CN" sz="1600" u="none" strike="noStrike">
                          <a:effectLst/>
                        </a:rPr>
                        <a:t>边材腐朽</a:t>
                      </a:r>
                      <a:endParaRPr lang="zh-CN" sz="1600" b="0" i="0" u="none" strike="noStrike">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边腐径向深度＞3cm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单根扣价150元</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r>
              <a:tr h="209411">
                <a:tc vMerge="1">
                  <a:txBody>
                    <a:bodyPr/>
                    <a:lstStyle/>
                    <a:p>
                      <a:endParaRPr lang="zh-CN" altLang="en-US"/>
                    </a:p>
                  </a:txBody>
                  <a:tcPr/>
                </a:tc>
                <a:tc>
                  <a:txBody>
                    <a:bodyPr/>
                    <a:lstStyle/>
                    <a:p>
                      <a:pPr algn="ctr" fontAlgn="ctr"/>
                      <a:r>
                        <a:rPr lang="zh-CN" sz="1600" u="none" strike="noStrike" dirty="0">
                          <a:effectLst/>
                        </a:rPr>
                        <a:t>心材腐朽</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心腐直径＞3cm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单根扣价250元</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r>
              <a:tr h="285827">
                <a:tc vMerge="1">
                  <a:txBody>
                    <a:bodyPr/>
                    <a:lstStyle/>
                    <a:p>
                      <a:endParaRPr lang="zh-CN" altLang="en-US"/>
                    </a:p>
                  </a:txBody>
                  <a:tcPr/>
                </a:tc>
                <a:tc>
                  <a:txBody>
                    <a:bodyPr/>
                    <a:lstStyle/>
                    <a:p>
                      <a:pPr algn="ctr" fontAlgn="ctr"/>
                      <a:r>
                        <a:rPr lang="zh-CN" sz="1600" u="none" strike="noStrike" dirty="0">
                          <a:effectLst/>
                        </a:rPr>
                        <a:t>纵裂</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宽度≥3mm的，深度向中心延长＞3cm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单根扣价150元</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r>
              <a:tr h="285827">
                <a:tc vMerge="1">
                  <a:txBody>
                    <a:bodyPr/>
                    <a:lstStyle/>
                    <a:p>
                      <a:endParaRPr lang="zh-CN" altLang="en-US"/>
                    </a:p>
                  </a:txBody>
                  <a:tcPr/>
                </a:tc>
                <a:tc>
                  <a:txBody>
                    <a:bodyPr/>
                    <a:lstStyle/>
                    <a:p>
                      <a:pPr algn="ctr" fontAlgn="ctr"/>
                      <a:r>
                        <a:rPr lang="zh-CN" sz="1600" u="none" strike="noStrike">
                          <a:effectLst/>
                        </a:rPr>
                        <a:t>环裂</a:t>
                      </a:r>
                      <a:endParaRPr lang="zh-CN" sz="1600" b="0" i="0" u="none" strike="noStrike">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宽度≥3mm的，沿原木材长延伸＞3cm</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c>
                  <a:txBody>
                    <a:bodyPr/>
                    <a:lstStyle/>
                    <a:p>
                      <a:pPr algn="ctr" fontAlgn="ctr"/>
                      <a:r>
                        <a:rPr lang="zh-CN" sz="1600" u="none" strike="noStrike" dirty="0">
                          <a:effectLst/>
                        </a:rPr>
                        <a:t>单根扣价250元</a:t>
                      </a:r>
                      <a:endParaRPr lang="zh-CN" sz="1600" b="0" i="0" u="none" strike="noStrike" dirty="0">
                        <a:solidFill>
                          <a:srgbClr val="000000"/>
                        </a:solidFill>
                        <a:effectLst/>
                        <a:latin typeface="仿宋_GB2312" panose="02010609030101010101" pitchFamily="49" charset="-122"/>
                        <a:ea typeface="仿宋_GB2312" panose="02010609030101010101" pitchFamily="49" charset="-122"/>
                      </a:endParaRPr>
                    </a:p>
                  </a:txBody>
                  <a:tcPr marL="3674" marR="3674" marT="3674" marB="0" anchor="ctr">
                    <a:solidFill>
                      <a:schemeClr val="accent1">
                        <a:lumMod val="40000"/>
                        <a:lumOff val="60000"/>
                      </a:schemeClr>
                    </a:solidFill>
                  </a:tcPr>
                </a:tc>
              </a:tr>
            </a:tbl>
          </a:graphicData>
        </a:graphic>
      </p:graphicFrame>
      <p:sp>
        <p:nvSpPr>
          <p:cNvPr id="6" name="矩形 5"/>
          <p:cNvSpPr/>
          <p:nvPr/>
        </p:nvSpPr>
        <p:spPr>
          <a:xfrm>
            <a:off x="8556568" y="1381390"/>
            <a:ext cx="3355571" cy="2505814"/>
          </a:xfrm>
          <a:prstGeom prst="rect">
            <a:avLst/>
          </a:prstGeom>
        </p:spPr>
        <p:txBody>
          <a:bodyPr wrap="square">
            <a:spAutoFit/>
          </a:bodyPr>
          <a:lstStyle/>
          <a:p>
            <a:pPr indent="406400">
              <a:lnSpc>
                <a:spcPts val="2900"/>
              </a:lnSpc>
              <a:spcAft>
                <a:spcPts val="0"/>
              </a:spcAft>
            </a:pPr>
            <a:r>
              <a:rPr lang="zh-CN" altLang="zh-CN" b="1" kern="100" dirty="0" smtClean="0">
                <a:solidFill>
                  <a:srgbClr val="FF0000"/>
                </a:solidFill>
                <a:latin typeface="+mn-ea"/>
                <a:cs typeface="Times New Roman" panose="02020603050405020304" pitchFamily="18" charset="0"/>
              </a:rPr>
              <a:t>检验方法</a:t>
            </a:r>
            <a:r>
              <a:rPr lang="zh-CN" altLang="en-US" b="1" kern="100" dirty="0" smtClean="0">
                <a:solidFill>
                  <a:srgbClr val="FF0000"/>
                </a:solidFill>
                <a:latin typeface="+mn-ea"/>
                <a:cs typeface="Times New Roman" panose="02020603050405020304" pitchFamily="18" charset="0"/>
              </a:rPr>
              <a:t>：</a:t>
            </a:r>
            <a:endParaRPr lang="en-US" altLang="zh-CN" b="1" kern="100" dirty="0" smtClean="0">
              <a:solidFill>
                <a:srgbClr val="FF0000"/>
              </a:solidFill>
              <a:latin typeface="+mn-ea"/>
              <a:cs typeface="Times New Roman" panose="02020603050405020304" pitchFamily="18" charset="0"/>
            </a:endParaRPr>
          </a:p>
          <a:p>
            <a:pPr indent="406400">
              <a:lnSpc>
                <a:spcPts val="2900"/>
              </a:lnSpc>
              <a:spcAft>
                <a:spcPts val="0"/>
              </a:spcAft>
            </a:pPr>
            <a:r>
              <a:rPr lang="en-US" altLang="zh-CN" kern="100" dirty="0" smtClean="0">
                <a:latin typeface="+mn-ea"/>
                <a:cs typeface="Times New Roman" panose="02020603050405020304" pitchFamily="18" charset="0"/>
              </a:rPr>
              <a:t>1 </a:t>
            </a:r>
            <a:r>
              <a:rPr lang="zh-CN" altLang="en-US" kern="100" dirty="0" smtClean="0">
                <a:latin typeface="+mn-ea"/>
                <a:cs typeface="Times New Roman" panose="02020603050405020304" pitchFamily="18" charset="0"/>
              </a:rPr>
              <a:t>、</a:t>
            </a:r>
            <a:r>
              <a:rPr lang="zh-CN" altLang="zh-CN" kern="100" dirty="0" smtClean="0">
                <a:latin typeface="+mn-ea"/>
                <a:cs typeface="Times New Roman" panose="02020603050405020304" pitchFamily="18" charset="0"/>
              </a:rPr>
              <a:t>树种</a:t>
            </a:r>
            <a:r>
              <a:rPr lang="zh-CN" altLang="zh-CN" kern="100" dirty="0">
                <a:latin typeface="+mn-ea"/>
                <a:cs typeface="Times New Roman" panose="02020603050405020304" pitchFamily="18" charset="0"/>
              </a:rPr>
              <a:t>检验：按照</a:t>
            </a:r>
            <a:r>
              <a:rPr lang="en-US" altLang="zh-CN" kern="0" dirty="0">
                <a:latin typeface="+mn-ea"/>
                <a:cs typeface="Times New Roman" panose="02020603050405020304" pitchFamily="18" charset="0"/>
              </a:rPr>
              <a:t>GB/T 7909-2017</a:t>
            </a:r>
            <a:r>
              <a:rPr lang="zh-CN" altLang="zh-CN" kern="0" dirty="0">
                <a:latin typeface="+mn-ea"/>
                <a:cs typeface="Times New Roman" panose="02020603050405020304" pitchFamily="18" charset="0"/>
              </a:rPr>
              <a:t>第</a:t>
            </a:r>
            <a:r>
              <a:rPr lang="en-US" altLang="zh-CN" kern="0" dirty="0">
                <a:latin typeface="+mn-ea"/>
                <a:cs typeface="Times New Roman" panose="02020603050405020304" pitchFamily="18" charset="0"/>
              </a:rPr>
              <a:t>5.7</a:t>
            </a:r>
            <a:r>
              <a:rPr lang="zh-CN" altLang="zh-CN" kern="0" dirty="0">
                <a:latin typeface="+mn-ea"/>
                <a:cs typeface="Times New Roman" panose="02020603050405020304" pitchFamily="18" charset="0"/>
              </a:rPr>
              <a:t>条</a:t>
            </a:r>
            <a:r>
              <a:rPr lang="zh-CN" altLang="zh-CN" kern="100" dirty="0">
                <a:latin typeface="+mn-ea"/>
                <a:cs typeface="Times New Roman" panose="02020603050405020304" pitchFamily="18" charset="0"/>
              </a:rPr>
              <a:t>和</a:t>
            </a:r>
            <a:r>
              <a:rPr lang="en-US" altLang="zh-CN" kern="0" dirty="0">
                <a:latin typeface="+mn-ea"/>
                <a:cs typeface="Times New Roman" panose="02020603050405020304" pitchFamily="18" charset="0"/>
              </a:rPr>
              <a:t>GB/T 29894-2013</a:t>
            </a:r>
            <a:r>
              <a:rPr lang="zh-CN" altLang="zh-CN" kern="100" dirty="0">
                <a:latin typeface="+mn-ea"/>
                <a:cs typeface="Times New Roman" panose="02020603050405020304" pitchFamily="18" charset="0"/>
              </a:rPr>
              <a:t>执行</a:t>
            </a:r>
            <a:r>
              <a:rPr lang="zh-CN" altLang="zh-CN" kern="100" dirty="0" smtClean="0">
                <a:latin typeface="+mn-ea"/>
                <a:cs typeface="Times New Roman" panose="02020603050405020304" pitchFamily="18" charset="0"/>
              </a:rPr>
              <a:t>。</a:t>
            </a:r>
            <a:endParaRPr lang="en-US" altLang="zh-CN" kern="100" dirty="0" smtClean="0">
              <a:latin typeface="+mn-ea"/>
              <a:cs typeface="Times New Roman" panose="02020603050405020304" pitchFamily="18" charset="0"/>
            </a:endParaRPr>
          </a:p>
          <a:p>
            <a:pPr indent="406400">
              <a:lnSpc>
                <a:spcPts val="2900"/>
              </a:lnSpc>
              <a:spcAft>
                <a:spcPts val="0"/>
              </a:spcAft>
            </a:pPr>
            <a:endParaRPr lang="zh-CN" altLang="zh-CN" kern="100" dirty="0">
              <a:latin typeface="+mn-ea"/>
              <a:cs typeface="Times New Roman" panose="02020603050405020304" pitchFamily="18" charset="0"/>
            </a:endParaRPr>
          </a:p>
          <a:p>
            <a:r>
              <a:rPr lang="en-US" altLang="zh-CN" kern="100" dirty="0" smtClean="0">
                <a:latin typeface="+mn-ea"/>
              </a:rPr>
              <a:t>   2</a:t>
            </a:r>
            <a:r>
              <a:rPr lang="zh-CN" altLang="en-US" kern="100" dirty="0" smtClean="0">
                <a:latin typeface="+mn-ea"/>
              </a:rPr>
              <a:t>、</a:t>
            </a:r>
            <a:r>
              <a:rPr lang="en-US" altLang="zh-CN" kern="100" dirty="0" smtClean="0">
                <a:latin typeface="+mn-ea"/>
              </a:rPr>
              <a:t> </a:t>
            </a:r>
            <a:r>
              <a:rPr lang="zh-CN" altLang="zh-CN" kern="100" dirty="0">
                <a:latin typeface="+mn-ea"/>
                <a:cs typeface="Times New Roman" panose="02020603050405020304" pitchFamily="18" charset="0"/>
              </a:rPr>
              <a:t>其他指标检验：按</a:t>
            </a:r>
            <a:r>
              <a:rPr lang="en-US" altLang="zh-CN" dirty="0">
                <a:latin typeface="+mn-ea"/>
              </a:rPr>
              <a:t>GB/T 144-2024</a:t>
            </a:r>
            <a:r>
              <a:rPr lang="zh-CN" altLang="zh-CN" dirty="0">
                <a:latin typeface="+mn-ea"/>
                <a:cs typeface="Times New Roman" panose="02020603050405020304" pitchFamily="18" charset="0"/>
              </a:rPr>
              <a:t>执行</a:t>
            </a:r>
            <a:endParaRPr lang="zh-CN" altLang="en-US" dirty="0">
              <a:latin typeface="+mn-ea"/>
            </a:endParaRPr>
          </a:p>
        </p:txBody>
      </p:sp>
    </p:spTree>
    <p:extLst>
      <p:ext uri="{BB962C8B-B14F-4D97-AF65-F5344CB8AC3E}">
        <p14:creationId xmlns:p14="http://schemas.microsoft.com/office/powerpoint/2010/main" val="617646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4" name="矩形 3"/>
          <p:cNvSpPr/>
          <p:nvPr/>
        </p:nvSpPr>
        <p:spPr>
          <a:xfrm>
            <a:off x="1309244" y="368130"/>
            <a:ext cx="1114408"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交割方式</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
        <p:nvSpPr>
          <p:cNvPr id="5" name="矩形 4"/>
          <p:cNvSpPr/>
          <p:nvPr/>
        </p:nvSpPr>
        <p:spPr>
          <a:xfrm>
            <a:off x="786938" y="1199542"/>
            <a:ext cx="8789324" cy="4493538"/>
          </a:xfrm>
          <a:prstGeom prst="rect">
            <a:avLst/>
          </a:prstGeom>
        </p:spPr>
        <p:txBody>
          <a:bodyPr wrap="square">
            <a:spAutoFit/>
          </a:bodyPr>
          <a:lstStyle/>
          <a:p>
            <a:r>
              <a:rPr lang="en-US" altLang="zh-CN" kern="100" dirty="0" smtClean="0">
                <a:latin typeface="+mn-ea"/>
                <a:cs typeface="Times New Roman" panose="02020603050405020304" pitchFamily="18" charset="0"/>
              </a:rPr>
              <a:t>        1</a:t>
            </a:r>
            <a:r>
              <a:rPr lang="zh-CN" altLang="en-US" kern="100" dirty="0" smtClean="0">
                <a:latin typeface="+mn-ea"/>
                <a:cs typeface="Times New Roman" panose="02020603050405020304" pitchFamily="18" charset="0"/>
              </a:rPr>
              <a:t>、</a:t>
            </a:r>
            <a:r>
              <a:rPr lang="zh-CN" altLang="zh-CN" kern="100" dirty="0" smtClean="0">
                <a:latin typeface="+mn-ea"/>
                <a:cs typeface="Times New Roman" panose="02020603050405020304" pitchFamily="18" charset="0"/>
              </a:rPr>
              <a:t>原木</a:t>
            </a:r>
            <a:r>
              <a:rPr lang="zh-CN" altLang="zh-CN" kern="100" dirty="0">
                <a:latin typeface="+mn-ea"/>
                <a:cs typeface="Times New Roman" panose="02020603050405020304" pitchFamily="18" charset="0"/>
              </a:rPr>
              <a:t>期货合约适用期转现交割、每日选择交割和一次性交割。</a:t>
            </a:r>
            <a:r>
              <a:rPr lang="en-US" altLang="zh-CN" kern="100" dirty="0">
                <a:latin typeface="+mn-ea"/>
              </a:rPr>
              <a:t/>
            </a:r>
            <a:br>
              <a:rPr lang="en-US" altLang="zh-CN" kern="100" dirty="0">
                <a:latin typeface="+mn-ea"/>
              </a:rPr>
            </a:br>
            <a:r>
              <a:rPr lang="zh-CN" altLang="zh-CN" kern="100" dirty="0">
                <a:latin typeface="+mn-ea"/>
                <a:cs typeface="Times New Roman" panose="02020603050405020304" pitchFamily="18" charset="0"/>
              </a:rPr>
              <a:t>　</a:t>
            </a:r>
            <a:r>
              <a:rPr lang="en-US" altLang="zh-CN" kern="100" dirty="0">
                <a:latin typeface="+mn-ea"/>
                <a:cs typeface="Times New Roman" panose="02020603050405020304" pitchFamily="18" charset="0"/>
              </a:rPr>
              <a:t> </a:t>
            </a:r>
            <a:r>
              <a:rPr lang="en-US" altLang="zh-CN" kern="100" dirty="0" smtClean="0">
                <a:latin typeface="+mn-ea"/>
                <a:cs typeface="Times New Roman" panose="02020603050405020304" pitchFamily="18" charset="0"/>
              </a:rPr>
              <a:t>     2</a:t>
            </a:r>
            <a:r>
              <a:rPr lang="zh-CN" altLang="en-US" kern="100" dirty="0" smtClean="0">
                <a:latin typeface="+mn-ea"/>
                <a:cs typeface="Times New Roman" panose="02020603050405020304" pitchFamily="18" charset="0"/>
              </a:rPr>
              <a:t>、</a:t>
            </a:r>
            <a:r>
              <a:rPr lang="zh-CN" altLang="zh-CN" kern="100" dirty="0" smtClean="0">
                <a:latin typeface="+mn-ea"/>
                <a:cs typeface="Times New Roman" panose="02020603050405020304" pitchFamily="18" charset="0"/>
              </a:rPr>
              <a:t>每日</a:t>
            </a:r>
            <a:r>
              <a:rPr lang="zh-CN" altLang="zh-CN" kern="100" dirty="0">
                <a:latin typeface="+mn-ea"/>
                <a:cs typeface="Times New Roman" panose="02020603050405020304" pitchFamily="18" charset="0"/>
              </a:rPr>
              <a:t>选择交割可以采用标准仓单交割或者车板交割。</a:t>
            </a:r>
            <a:r>
              <a:rPr lang="en-US" altLang="zh-CN" kern="100" dirty="0">
                <a:latin typeface="+mn-ea"/>
              </a:rPr>
              <a:t/>
            </a:r>
            <a:br>
              <a:rPr lang="en-US" altLang="zh-CN" kern="100" dirty="0">
                <a:latin typeface="+mn-ea"/>
              </a:rPr>
            </a:br>
            <a:r>
              <a:rPr lang="zh-CN" altLang="zh-CN" kern="100" dirty="0">
                <a:latin typeface="+mn-ea"/>
                <a:cs typeface="Times New Roman" panose="02020603050405020304" pitchFamily="18" charset="0"/>
              </a:rPr>
              <a:t>　　</a:t>
            </a:r>
            <a:r>
              <a:rPr lang="en-US" altLang="zh-CN" kern="100" dirty="0" smtClean="0">
                <a:latin typeface="+mn-ea"/>
                <a:cs typeface="Times New Roman" panose="02020603050405020304" pitchFamily="18" charset="0"/>
              </a:rPr>
              <a:t>    3</a:t>
            </a:r>
            <a:r>
              <a:rPr lang="zh-CN" altLang="en-US" kern="100" dirty="0" smtClean="0">
                <a:latin typeface="+mn-ea"/>
                <a:cs typeface="Times New Roman" panose="02020603050405020304" pitchFamily="18" charset="0"/>
              </a:rPr>
              <a:t>、</a:t>
            </a:r>
            <a:r>
              <a:rPr lang="zh-CN" altLang="zh-CN" kern="100" dirty="0" smtClean="0">
                <a:latin typeface="+mn-ea"/>
                <a:cs typeface="Times New Roman" panose="02020603050405020304" pitchFamily="18" charset="0"/>
              </a:rPr>
              <a:t>一次性</a:t>
            </a:r>
            <a:r>
              <a:rPr lang="zh-CN" altLang="zh-CN" kern="100" dirty="0">
                <a:latin typeface="+mn-ea"/>
                <a:cs typeface="Times New Roman" panose="02020603050405020304" pitchFamily="18" charset="0"/>
              </a:rPr>
              <a:t>交割只允许采用标准仓单交割</a:t>
            </a:r>
            <a:r>
              <a:rPr lang="zh-CN" altLang="zh-CN" kern="100" dirty="0" smtClean="0">
                <a:latin typeface="+mn-ea"/>
                <a:cs typeface="Times New Roman" panose="02020603050405020304" pitchFamily="18" charset="0"/>
              </a:rPr>
              <a:t>。</a:t>
            </a:r>
            <a:endParaRPr lang="en-US" altLang="zh-CN" kern="100" dirty="0" smtClean="0">
              <a:latin typeface="+mn-ea"/>
              <a:cs typeface="Times New Roman" panose="02020603050405020304" pitchFamily="18" charset="0"/>
            </a:endParaRPr>
          </a:p>
          <a:p>
            <a:r>
              <a:rPr lang="en-US" altLang="zh-CN" kern="100" dirty="0" smtClean="0">
                <a:latin typeface="+mn-ea"/>
                <a:cs typeface="Times New Roman" panose="02020603050405020304" pitchFamily="18" charset="0"/>
              </a:rPr>
              <a:t>        4</a:t>
            </a:r>
            <a:r>
              <a:rPr lang="zh-CN" altLang="en-US" kern="100" dirty="0" smtClean="0">
                <a:latin typeface="+mn-ea"/>
                <a:cs typeface="Times New Roman" panose="02020603050405020304" pitchFamily="18" charset="0"/>
              </a:rPr>
              <a:t>、</a:t>
            </a:r>
            <a:r>
              <a:rPr lang="zh-CN" altLang="zh-CN" dirty="0">
                <a:latin typeface="+mn-ea"/>
              </a:rPr>
              <a:t>未参与交割配对的，相应标准仓单在每年的</a:t>
            </a:r>
            <a:r>
              <a:rPr lang="en-US" altLang="zh-CN" dirty="0">
                <a:latin typeface="+mn-ea"/>
              </a:rPr>
              <a:t>3</a:t>
            </a:r>
            <a:r>
              <a:rPr lang="zh-CN" altLang="zh-CN" dirty="0">
                <a:latin typeface="+mn-ea"/>
              </a:rPr>
              <a:t>、</a:t>
            </a:r>
            <a:r>
              <a:rPr lang="en-US" altLang="zh-CN" dirty="0">
                <a:latin typeface="+mn-ea"/>
              </a:rPr>
              <a:t>7</a:t>
            </a:r>
            <a:r>
              <a:rPr lang="zh-CN" altLang="zh-CN" dirty="0">
                <a:latin typeface="+mn-ea"/>
              </a:rPr>
              <a:t>、</a:t>
            </a:r>
            <a:r>
              <a:rPr lang="en-US" altLang="zh-CN" dirty="0">
                <a:latin typeface="+mn-ea"/>
              </a:rPr>
              <a:t>11</a:t>
            </a:r>
            <a:r>
              <a:rPr lang="zh-CN" altLang="zh-CN" dirty="0">
                <a:latin typeface="+mn-ea"/>
              </a:rPr>
              <a:t>月份最后交割日前（含当日）应当进行标准仓单注销</a:t>
            </a:r>
            <a:endParaRPr lang="en-US" altLang="zh-CN" kern="100" dirty="0" smtClean="0">
              <a:latin typeface="+mn-ea"/>
              <a:cs typeface="Times New Roman" panose="02020603050405020304" pitchFamily="18" charset="0"/>
            </a:endParaRPr>
          </a:p>
          <a:p>
            <a:endParaRPr lang="en-US" altLang="zh-CN" kern="100" dirty="0" smtClean="0">
              <a:latin typeface="+mn-ea"/>
              <a:cs typeface="Times New Roman" panose="02020603050405020304" pitchFamily="18" charset="0"/>
            </a:endParaRPr>
          </a:p>
          <a:p>
            <a:r>
              <a:rPr lang="zh-CN" altLang="en-US" b="1" dirty="0" smtClean="0">
                <a:solidFill>
                  <a:srgbClr val="FF0000"/>
                </a:solidFill>
                <a:latin typeface="+mn-ea"/>
              </a:rPr>
              <a:t>     每日交割</a:t>
            </a:r>
            <a:r>
              <a:rPr lang="en-US" altLang="zh-CN" b="1" dirty="0" smtClean="0">
                <a:solidFill>
                  <a:srgbClr val="FF0000"/>
                </a:solidFill>
                <a:latin typeface="+mn-ea"/>
              </a:rPr>
              <a:t>-</a:t>
            </a:r>
            <a:r>
              <a:rPr lang="zh-CN" altLang="en-US" b="1" dirty="0" smtClean="0">
                <a:solidFill>
                  <a:srgbClr val="FF0000"/>
                </a:solidFill>
                <a:latin typeface="+mn-ea"/>
              </a:rPr>
              <a:t>标准仓单交割：</a:t>
            </a:r>
            <a:r>
              <a:rPr lang="zh-CN" altLang="zh-CN" dirty="0" smtClean="0">
                <a:latin typeface="+mn-ea"/>
              </a:rPr>
              <a:t>参与</a:t>
            </a:r>
            <a:r>
              <a:rPr lang="zh-CN" altLang="zh-CN" dirty="0">
                <a:latin typeface="+mn-ea"/>
              </a:rPr>
              <a:t>每日选择交割的，若采用标准仓单交割，在配对日，卖方提出交割申请的相应标准仓单予以冻结，其卖持仓对应的交易保证金予以清退；交收日闭市后，交易所将卖方交割的标准仓单过户给对应的配对买方，将货款的</a:t>
            </a:r>
            <a:r>
              <a:rPr lang="en-US" altLang="zh-CN" dirty="0">
                <a:latin typeface="+mn-ea"/>
              </a:rPr>
              <a:t>80%</a:t>
            </a:r>
            <a:r>
              <a:rPr lang="zh-CN" altLang="zh-CN" dirty="0">
                <a:latin typeface="+mn-ea"/>
              </a:rPr>
              <a:t>付给卖方会员，余款在卖方会员提交了增值税专用发票后结清；配对日后</a:t>
            </a:r>
            <a:r>
              <a:rPr lang="en-US" altLang="zh-CN" dirty="0">
                <a:latin typeface="+mn-ea"/>
              </a:rPr>
              <a:t>7</a:t>
            </a:r>
            <a:r>
              <a:rPr lang="zh-CN" altLang="zh-CN" dirty="0">
                <a:latin typeface="+mn-ea"/>
              </a:rPr>
              <a:t>个交易日内，卖方会员应当将增值税专用发票交付买方</a:t>
            </a:r>
            <a:r>
              <a:rPr lang="zh-CN" altLang="zh-CN" dirty="0" smtClean="0">
                <a:latin typeface="+mn-ea"/>
              </a:rPr>
              <a:t>会员</a:t>
            </a:r>
            <a:r>
              <a:rPr lang="zh-CN" altLang="en-US" dirty="0" smtClean="0">
                <a:latin typeface="+mn-ea"/>
              </a:rPr>
              <a:t>。</a:t>
            </a:r>
            <a:endParaRPr lang="en-US" altLang="zh-CN" dirty="0" smtClean="0">
              <a:latin typeface="+mn-ea"/>
            </a:endParaRPr>
          </a:p>
          <a:p>
            <a:endParaRPr lang="en-US" altLang="zh-CN" dirty="0" smtClean="0">
              <a:latin typeface="+mn-ea"/>
            </a:endParaRPr>
          </a:p>
          <a:p>
            <a:r>
              <a:rPr lang="zh-CN" altLang="en-US" b="1" dirty="0" smtClean="0">
                <a:solidFill>
                  <a:srgbClr val="FF0000"/>
                </a:solidFill>
                <a:latin typeface="+mn-ea"/>
              </a:rPr>
              <a:t>     每日交割</a:t>
            </a:r>
            <a:r>
              <a:rPr lang="en-US" altLang="zh-CN" b="1" dirty="0" smtClean="0">
                <a:solidFill>
                  <a:srgbClr val="FF0000"/>
                </a:solidFill>
                <a:latin typeface="+mn-ea"/>
              </a:rPr>
              <a:t>-</a:t>
            </a:r>
            <a:r>
              <a:rPr lang="zh-CN" altLang="en-US" b="1" dirty="0" smtClean="0">
                <a:solidFill>
                  <a:srgbClr val="FF0000"/>
                </a:solidFill>
                <a:latin typeface="+mn-ea"/>
              </a:rPr>
              <a:t>车板交割：</a:t>
            </a:r>
            <a:r>
              <a:rPr lang="zh-CN" altLang="zh-CN" dirty="0">
                <a:latin typeface="+mn-ea"/>
              </a:rPr>
              <a:t>若采用车板交割，卖方提出的交割申请应当经指定车板交割场所确认。车板交割卖持仓对应的交易保证金不予清退，配对日闭市后，配对卖持仓的交易保证金转为交割保证金。</a:t>
            </a:r>
          </a:p>
          <a:p>
            <a:endParaRPr lang="zh-CN" altLang="en-US" dirty="0"/>
          </a:p>
        </p:txBody>
      </p:sp>
    </p:spTree>
    <p:extLst>
      <p:ext uri="{BB962C8B-B14F-4D97-AF65-F5344CB8AC3E}">
        <p14:creationId xmlns:p14="http://schemas.microsoft.com/office/powerpoint/2010/main" val="139824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矩形 2"/>
          <p:cNvSpPr/>
          <p:nvPr/>
        </p:nvSpPr>
        <p:spPr>
          <a:xfrm>
            <a:off x="199505" y="870606"/>
            <a:ext cx="11039302" cy="5670783"/>
          </a:xfrm>
          <a:prstGeom prst="rect">
            <a:avLst/>
          </a:prstGeom>
        </p:spPr>
        <p:txBody>
          <a:bodyPr wrap="square">
            <a:spAutoFit/>
          </a:bodyPr>
          <a:lstStyle/>
          <a:p>
            <a:pPr indent="406400" algn="just">
              <a:lnSpc>
                <a:spcPts val="2900"/>
              </a:lnSpc>
              <a:spcAft>
                <a:spcPts val="0"/>
              </a:spcAft>
            </a:pPr>
            <a:r>
              <a:rPr lang="en-US" altLang="zh-CN" kern="100" dirty="0" smtClean="0">
                <a:latin typeface="+mn-ea"/>
                <a:cs typeface="Times New Roman" panose="02020603050405020304" pitchFamily="18" charset="0"/>
              </a:rPr>
              <a:t>1</a:t>
            </a:r>
            <a:r>
              <a:rPr lang="zh-CN" altLang="en-US" kern="100" dirty="0" smtClean="0">
                <a:latin typeface="+mn-ea"/>
                <a:cs typeface="Times New Roman" panose="02020603050405020304" pitchFamily="18" charset="0"/>
              </a:rPr>
              <a:t>、</a:t>
            </a:r>
            <a:r>
              <a:rPr lang="zh-CN" altLang="zh-CN" kern="100" dirty="0" smtClean="0">
                <a:latin typeface="+mn-ea"/>
                <a:cs typeface="Times New Roman" panose="02020603050405020304" pitchFamily="18" charset="0"/>
              </a:rPr>
              <a:t>在</a:t>
            </a:r>
            <a:r>
              <a:rPr lang="zh-CN" altLang="zh-CN" kern="100" dirty="0">
                <a:latin typeface="+mn-ea"/>
                <a:cs typeface="Times New Roman" panose="02020603050405020304" pitchFamily="18" charset="0"/>
              </a:rPr>
              <a:t>一个检验批次内，货主经目测认为某根原木的树种与厂库质量说明不相符的，应当在该批次原木开始向货主运输工具装载之前，提出检验申请。未在规定时间内提出检验申请的，视为货主对出库原木的树种无异议。对于货主主张，厂库认可的，则按照货主主张处理；不认可的，由交易所委托的指定质量检验机构进行检验</a:t>
            </a:r>
            <a:r>
              <a:rPr lang="zh-CN" altLang="zh-CN" kern="100" dirty="0" smtClean="0">
                <a:latin typeface="+mn-ea"/>
                <a:cs typeface="Times New Roman" panose="02020603050405020304" pitchFamily="18" charset="0"/>
              </a:rPr>
              <a:t>。</a:t>
            </a:r>
            <a:endParaRPr lang="en-US" altLang="zh-CN" kern="100" dirty="0" smtClean="0">
              <a:latin typeface="+mn-ea"/>
              <a:cs typeface="Times New Roman" panose="02020603050405020304" pitchFamily="18" charset="0"/>
            </a:endParaRPr>
          </a:p>
          <a:p>
            <a:pPr indent="406400" algn="just">
              <a:lnSpc>
                <a:spcPts val="2900"/>
              </a:lnSpc>
              <a:spcAft>
                <a:spcPts val="0"/>
              </a:spcAft>
            </a:pPr>
            <a:r>
              <a:rPr lang="en-US" altLang="zh-CN" kern="100" dirty="0" smtClean="0">
                <a:effectLst/>
                <a:latin typeface="+mn-ea"/>
                <a:cs typeface="Times New Roman" panose="02020603050405020304" pitchFamily="18" charset="0"/>
              </a:rPr>
              <a:t>2</a:t>
            </a:r>
            <a:r>
              <a:rPr lang="zh-CN" altLang="en-US" kern="100" dirty="0" smtClean="0">
                <a:effectLst/>
                <a:latin typeface="+mn-ea"/>
                <a:cs typeface="Times New Roman" panose="02020603050405020304" pitchFamily="18" charset="0"/>
              </a:rPr>
              <a:t>、</a:t>
            </a:r>
            <a:r>
              <a:rPr lang="zh-CN" altLang="zh-CN" dirty="0"/>
              <a:t>在一个检验批次内，货主至多可以选出三根原木提交树种检验，检验费由货主先行</a:t>
            </a:r>
            <a:r>
              <a:rPr lang="zh-CN" altLang="zh-CN" dirty="0" smtClean="0"/>
              <a:t>垫付</a:t>
            </a:r>
            <a:r>
              <a:rPr lang="zh-CN" altLang="en-US" dirty="0" smtClean="0"/>
              <a:t>。</a:t>
            </a:r>
            <a:endParaRPr lang="en-US" altLang="zh-CN" dirty="0" smtClean="0"/>
          </a:p>
          <a:p>
            <a:pPr indent="406400" algn="just">
              <a:lnSpc>
                <a:spcPts val="2900"/>
              </a:lnSpc>
            </a:pPr>
            <a:r>
              <a:rPr lang="en-US" altLang="zh-CN" kern="100" dirty="0" smtClean="0">
                <a:effectLst/>
                <a:latin typeface="+mn-ea"/>
                <a:cs typeface="Times New Roman" panose="02020603050405020304" pitchFamily="18" charset="0"/>
              </a:rPr>
              <a:t>3</a:t>
            </a:r>
            <a:r>
              <a:rPr lang="zh-CN" altLang="en-US" kern="100" dirty="0" smtClean="0">
                <a:effectLst/>
                <a:latin typeface="+mn-ea"/>
                <a:cs typeface="Times New Roman" panose="02020603050405020304" pitchFamily="18" charset="0"/>
              </a:rPr>
              <a:t>、</a:t>
            </a:r>
            <a:r>
              <a:rPr lang="zh-CN" altLang="zh-CN" dirty="0"/>
              <a:t>指定质量检验机构对提交检验的原木为</a:t>
            </a:r>
            <a:r>
              <a:rPr lang="zh-CN" altLang="zh-CN" b="1" dirty="0">
                <a:solidFill>
                  <a:srgbClr val="FF0000"/>
                </a:solidFill>
              </a:rPr>
              <a:t>针叶原木或者阔叶原木</a:t>
            </a:r>
            <a:r>
              <a:rPr lang="zh-CN" altLang="zh-CN" dirty="0"/>
              <a:t>进行现场检验。经检验为阔叶原木的，则判定该根原木不符合交割质量标准。经检验为针叶原木的，由指定质量检验机构对该根原木进行取样，以该样品检验结果作为判定该根针叶原木树种是否符合质量说明的依据。</a:t>
            </a:r>
          </a:p>
          <a:p>
            <a:pPr indent="406400" algn="just">
              <a:lnSpc>
                <a:spcPts val="2900"/>
              </a:lnSpc>
              <a:spcAft>
                <a:spcPts val="0"/>
              </a:spcAft>
            </a:pPr>
            <a:r>
              <a:rPr lang="zh-CN" altLang="en-US" kern="100" dirty="0" smtClean="0">
                <a:effectLst/>
                <a:latin typeface="+mn-ea"/>
                <a:cs typeface="Times New Roman" panose="02020603050405020304" pitchFamily="18" charset="0"/>
              </a:rPr>
              <a:t>①、全部为针叶原木：</a:t>
            </a:r>
            <a:endParaRPr lang="en-US" altLang="zh-CN" kern="100" dirty="0" smtClean="0">
              <a:effectLst/>
              <a:latin typeface="+mn-ea"/>
              <a:cs typeface="Times New Roman" panose="02020603050405020304" pitchFamily="18" charset="0"/>
            </a:endParaRPr>
          </a:p>
          <a:p>
            <a:pPr indent="406400" algn="just">
              <a:lnSpc>
                <a:spcPts val="2900"/>
              </a:lnSpc>
              <a:spcAft>
                <a:spcPts val="0"/>
              </a:spcAft>
            </a:pPr>
            <a:r>
              <a:rPr lang="zh-CN" altLang="en-US" kern="100" dirty="0">
                <a:latin typeface="+mn-ea"/>
                <a:cs typeface="Times New Roman" panose="02020603050405020304" pitchFamily="18" charset="0"/>
              </a:rPr>
              <a:t>②</a:t>
            </a:r>
            <a:r>
              <a:rPr lang="zh-CN" altLang="en-US" kern="100" dirty="0" smtClean="0">
                <a:latin typeface="+mn-ea"/>
                <a:cs typeface="Times New Roman" panose="02020603050405020304" pitchFamily="18" charset="0"/>
              </a:rPr>
              <a:t>、部分为针叶原木：</a:t>
            </a:r>
            <a:r>
              <a:rPr lang="zh-CN" altLang="zh-CN" dirty="0"/>
              <a:t>赔偿金金额</a:t>
            </a:r>
            <a:r>
              <a:rPr lang="en-US" altLang="zh-CN" dirty="0"/>
              <a:t>=200</a:t>
            </a:r>
            <a:r>
              <a:rPr lang="zh-CN" altLang="zh-CN" dirty="0"/>
              <a:t>元</a:t>
            </a:r>
            <a:r>
              <a:rPr lang="en-US" altLang="zh-CN" dirty="0"/>
              <a:t>/</a:t>
            </a:r>
            <a:r>
              <a:rPr lang="zh-CN" altLang="zh-CN" dirty="0"/>
              <a:t>根</a:t>
            </a:r>
            <a:r>
              <a:rPr lang="en-US" altLang="zh-CN" dirty="0"/>
              <a:t>×</a:t>
            </a:r>
            <a:r>
              <a:rPr lang="zh-CN" altLang="zh-CN" dirty="0"/>
              <a:t>经检验不符合质量说明的原木根数，并负担相应的树种检验费。</a:t>
            </a:r>
            <a:endParaRPr lang="en-US" altLang="zh-CN" kern="100" dirty="0" smtClean="0">
              <a:latin typeface="+mn-ea"/>
              <a:cs typeface="Times New Roman" panose="02020603050405020304" pitchFamily="18" charset="0"/>
            </a:endParaRPr>
          </a:p>
          <a:p>
            <a:pPr indent="406400" algn="just">
              <a:lnSpc>
                <a:spcPts val="2900"/>
              </a:lnSpc>
              <a:spcAft>
                <a:spcPts val="0"/>
              </a:spcAft>
            </a:pPr>
            <a:r>
              <a:rPr lang="zh-CN" altLang="en-US" kern="100" dirty="0">
                <a:latin typeface="+mn-ea"/>
                <a:cs typeface="Times New Roman" panose="02020603050405020304" pitchFamily="18" charset="0"/>
              </a:rPr>
              <a:t>③</a:t>
            </a:r>
            <a:r>
              <a:rPr lang="zh-CN" altLang="en-US" kern="100" dirty="0" smtClean="0">
                <a:effectLst/>
                <a:latin typeface="+mn-ea"/>
                <a:cs typeface="Times New Roman" panose="02020603050405020304" pitchFamily="18" charset="0"/>
              </a:rPr>
              <a:t>、全部为阔叶原木：</a:t>
            </a:r>
            <a:r>
              <a:rPr lang="zh-CN" altLang="zh-CN" dirty="0"/>
              <a:t>赔偿金金额</a:t>
            </a:r>
            <a:r>
              <a:rPr lang="en-US" altLang="zh-CN" dirty="0"/>
              <a:t>=</a:t>
            </a:r>
            <a:r>
              <a:rPr lang="zh-CN" altLang="zh-CN" dirty="0"/>
              <a:t>原木价格</a:t>
            </a:r>
            <a:r>
              <a:rPr lang="en-US" altLang="zh-CN" dirty="0"/>
              <a:t>×90</a:t>
            </a:r>
            <a:r>
              <a:rPr lang="zh-CN" altLang="zh-CN" dirty="0"/>
              <a:t>立方米</a:t>
            </a:r>
            <a:r>
              <a:rPr lang="en-US" altLang="zh-CN" dirty="0"/>
              <a:t>×120%</a:t>
            </a:r>
            <a:r>
              <a:rPr lang="zh-CN" altLang="zh-CN" dirty="0"/>
              <a:t>，并负担由此产生的树种检验</a:t>
            </a:r>
            <a:r>
              <a:rPr lang="zh-CN" altLang="zh-CN" dirty="0" smtClean="0"/>
              <a:t>费</a:t>
            </a:r>
            <a:r>
              <a:rPr lang="zh-CN" altLang="en-US" dirty="0" smtClean="0"/>
              <a:t>。</a:t>
            </a:r>
            <a:endParaRPr lang="en-US" altLang="zh-CN" dirty="0" smtClean="0"/>
          </a:p>
          <a:p>
            <a:pPr indent="406400" algn="just">
              <a:lnSpc>
                <a:spcPts val="2900"/>
              </a:lnSpc>
              <a:spcAft>
                <a:spcPts val="0"/>
              </a:spcAft>
            </a:pPr>
            <a:r>
              <a:rPr lang="en-US" altLang="zh-CN" dirty="0" smtClean="0"/>
              <a:t>4</a:t>
            </a:r>
            <a:r>
              <a:rPr lang="zh-CN" altLang="en-US" dirty="0" smtClean="0"/>
              <a:t>、</a:t>
            </a:r>
            <a:r>
              <a:rPr lang="zh-CN" altLang="zh-CN" dirty="0" smtClean="0"/>
              <a:t>货主</a:t>
            </a:r>
            <a:r>
              <a:rPr lang="zh-CN" altLang="zh-CN" dirty="0"/>
              <a:t>每次</a:t>
            </a:r>
            <a:r>
              <a:rPr lang="zh-CN" altLang="zh-CN" b="1" dirty="0">
                <a:solidFill>
                  <a:srgbClr val="FF0000"/>
                </a:solidFill>
              </a:rPr>
              <a:t>可对单根原木</a:t>
            </a:r>
            <a:r>
              <a:rPr lang="zh-CN" altLang="zh-CN" dirty="0"/>
              <a:t>的</a:t>
            </a:r>
            <a:r>
              <a:rPr lang="zh-CN" altLang="zh-CN" dirty="0">
                <a:solidFill>
                  <a:srgbClr val="FF0000"/>
                </a:solidFill>
              </a:rPr>
              <a:t>形态、材长、节子、边材腐朽、心材腐朽、纵裂或环裂</a:t>
            </a:r>
            <a:r>
              <a:rPr lang="zh-CN" altLang="zh-CN" dirty="0"/>
              <a:t>中的一项提出检验申请。在一个检验批次内，若检验结果</a:t>
            </a:r>
            <a:r>
              <a:rPr lang="zh-CN" altLang="zh-CN" b="1" dirty="0">
                <a:solidFill>
                  <a:srgbClr val="FF0000"/>
                </a:solidFill>
              </a:rPr>
              <a:t>累计三次</a:t>
            </a:r>
            <a:r>
              <a:rPr lang="zh-CN" altLang="zh-CN" dirty="0"/>
              <a:t>符合厂库质量说明，则货主不得再对该批次原木的形态、材长、节子、边材腐朽、心材腐朽、纵裂或环裂提出检验申请。</a:t>
            </a:r>
            <a:endParaRPr lang="zh-CN" altLang="zh-CN" kern="100" dirty="0">
              <a:effectLst/>
              <a:latin typeface="+mn-ea"/>
              <a:cs typeface="Times New Roman" panose="02020603050405020304" pitchFamily="18" charset="0"/>
            </a:endParaRPr>
          </a:p>
        </p:txBody>
      </p:sp>
      <p:sp>
        <p:nvSpPr>
          <p:cNvPr id="4" name="矩形 3"/>
          <p:cNvSpPr/>
          <p:nvPr/>
        </p:nvSpPr>
        <p:spPr>
          <a:xfrm>
            <a:off x="1309244" y="368130"/>
            <a:ext cx="1346844"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交割品检测</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339681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3" name="Rectangle 7"/>
          <p:cNvSpPr>
            <a:spLocks noChangeArrowheads="1"/>
          </p:cNvSpPr>
          <p:nvPr/>
        </p:nvSpPr>
        <p:spPr bwMode="auto">
          <a:xfrm>
            <a:off x="3612342" y="2837527"/>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3</a:t>
            </a:r>
            <a:endParaRPr lang="zh-CN" altLang="en-US" sz="2860" b="1" dirty="0">
              <a:solidFill>
                <a:schemeClr val="bg1"/>
              </a:solidFill>
              <a:latin typeface="+mj-ea"/>
              <a:ea typeface="+mj-ea"/>
            </a:endParaRPr>
          </a:p>
        </p:txBody>
      </p:sp>
      <p:sp>
        <p:nvSpPr>
          <p:cNvPr id="4" name="Rectangle 7"/>
          <p:cNvSpPr>
            <a:spLocks noChangeArrowheads="1"/>
          </p:cNvSpPr>
          <p:nvPr/>
        </p:nvSpPr>
        <p:spPr bwMode="auto">
          <a:xfrm>
            <a:off x="3590752" y="2835622"/>
            <a:ext cx="365125" cy="505460"/>
          </a:xfrm>
          <a:prstGeom prst="rect">
            <a:avLst/>
          </a:prstGeom>
          <a:noFill/>
          <a:ln w="9525">
            <a:noFill/>
            <a:miter lim="800000"/>
          </a:ln>
        </p:spPr>
        <p:txBody>
          <a:bodyPr wrap="square" lIns="66387" tIns="33193" rIns="66387" bIns="33193">
            <a:spAutoFit/>
          </a:bodyPr>
          <a:lstStyle/>
          <a:p>
            <a:r>
              <a:rPr lang="en-US" altLang="zh-CN" sz="2860" b="1" dirty="0">
                <a:solidFill>
                  <a:schemeClr val="bg1"/>
                </a:solidFill>
                <a:latin typeface="+mj-ea"/>
                <a:ea typeface="+mj-ea"/>
              </a:rPr>
              <a:t>2</a:t>
            </a:r>
            <a:endParaRPr lang="zh-CN" altLang="en-US" sz="2860" b="1" dirty="0">
              <a:solidFill>
                <a:schemeClr val="bg1"/>
              </a:solidFill>
              <a:latin typeface="+mj-ea"/>
              <a:ea typeface="+mj-ea"/>
            </a:endParaRPr>
          </a:p>
        </p:txBody>
      </p:sp>
      <p:sp>
        <p:nvSpPr>
          <p:cNvPr id="5" name="六边形 4"/>
          <p:cNvSpPr/>
          <p:nvPr/>
        </p:nvSpPr>
        <p:spPr>
          <a:xfrm>
            <a:off x="3324052" y="2765772"/>
            <a:ext cx="4068445" cy="61785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sp>
        <p:nvSpPr>
          <p:cNvPr id="6" name="六边形 5"/>
          <p:cNvSpPr/>
          <p:nvPr/>
        </p:nvSpPr>
        <p:spPr>
          <a:xfrm>
            <a:off x="3877137" y="2875627"/>
            <a:ext cx="3472180" cy="450215"/>
          </a:xfrm>
          <a:prstGeom prst="hexagon">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6387" tIns="33193" rIns="66387" bIns="33193" rtlCol="0" anchor="ctr"/>
          <a:lstStyle/>
          <a:p>
            <a:pPr algn="ctr"/>
            <a:endParaRPr lang="zh-CN" altLang="en-US" sz="2860" b="1">
              <a:solidFill>
                <a:schemeClr val="bg1"/>
              </a:solidFill>
              <a:latin typeface="+mj-ea"/>
              <a:ea typeface="+mj-ea"/>
            </a:endParaRPr>
          </a:p>
        </p:txBody>
      </p:sp>
      <p:grpSp>
        <p:nvGrpSpPr>
          <p:cNvPr id="7" name="组合 105"/>
          <p:cNvGrpSpPr/>
          <p:nvPr/>
        </p:nvGrpSpPr>
        <p:grpSpPr>
          <a:xfrm rot="16200000">
            <a:off x="3501852" y="2738467"/>
            <a:ext cx="551815" cy="672465"/>
            <a:chOff x="8827058" y="3545365"/>
            <a:chExt cx="1224230" cy="1467105"/>
          </a:xfrm>
        </p:grpSpPr>
        <p:sp>
          <p:nvSpPr>
            <p:cNvPr id="8" name="Freeform 5"/>
            <p:cNvSpPr/>
            <p:nvPr/>
          </p:nvSpPr>
          <p:spPr bwMode="auto">
            <a:xfrm rot="5400000">
              <a:off x="8705620" y="3666802"/>
              <a:ext cx="1467105" cy="1224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sp>
          <p:nvSpPr>
            <p:cNvPr id="9" name="Freeform 5"/>
            <p:cNvSpPr/>
            <p:nvPr/>
          </p:nvSpPr>
          <p:spPr bwMode="auto">
            <a:xfrm rot="5400000">
              <a:off x="8912024" y="3867514"/>
              <a:ext cx="995740" cy="8442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72578" tIns="36288" rIns="72578" bIns="36288" numCol="1" anchor="t" anchorCtr="0" compatLnSpc="1"/>
            <a:lstStyle/>
            <a:p>
              <a:endParaRPr lang="zh-CN" altLang="en-US" sz="2860" b="1">
                <a:solidFill>
                  <a:schemeClr val="bg1"/>
                </a:solidFill>
                <a:latin typeface="+mj-ea"/>
                <a:ea typeface="+mj-ea"/>
              </a:endParaRPr>
            </a:p>
          </p:txBody>
        </p:sp>
      </p:grpSp>
      <p:sp>
        <p:nvSpPr>
          <p:cNvPr id="10" name="Rectangle 7"/>
          <p:cNvSpPr>
            <a:spLocks noChangeArrowheads="1"/>
          </p:cNvSpPr>
          <p:nvPr/>
        </p:nvSpPr>
        <p:spPr bwMode="auto">
          <a:xfrm>
            <a:off x="3652347" y="2955002"/>
            <a:ext cx="365125" cy="358140"/>
          </a:xfrm>
          <a:prstGeom prst="rect">
            <a:avLst/>
          </a:prstGeom>
          <a:noFill/>
          <a:ln w="9525">
            <a:noFill/>
            <a:miter lim="800000"/>
          </a:ln>
        </p:spPr>
        <p:txBody>
          <a:bodyPr wrap="square" lIns="66387" tIns="33193" rIns="66387" bIns="33193">
            <a:spAutoFit/>
          </a:bodyPr>
          <a:lstStyle/>
          <a:p>
            <a:r>
              <a:rPr lang="en-US" altLang="zh-CN" sz="1900" b="1" dirty="0" smtClean="0">
                <a:solidFill>
                  <a:schemeClr val="bg1"/>
                </a:solidFill>
                <a:latin typeface="+mj-ea"/>
                <a:ea typeface="+mj-ea"/>
              </a:rPr>
              <a:t>3</a:t>
            </a:r>
            <a:endParaRPr lang="en-US" altLang="zh-CN" sz="1900" b="1" dirty="0">
              <a:solidFill>
                <a:schemeClr val="bg1"/>
              </a:solidFill>
              <a:latin typeface="+mj-ea"/>
              <a:ea typeface="+mj-ea"/>
            </a:endParaRPr>
          </a:p>
        </p:txBody>
      </p:sp>
      <p:sp>
        <p:nvSpPr>
          <p:cNvPr id="11" name="Rectangle 7"/>
          <p:cNvSpPr>
            <a:spLocks noChangeArrowheads="1"/>
          </p:cNvSpPr>
          <p:nvPr/>
        </p:nvSpPr>
        <p:spPr bwMode="auto">
          <a:xfrm>
            <a:off x="4246707" y="2966432"/>
            <a:ext cx="2388235" cy="311785"/>
          </a:xfrm>
          <a:prstGeom prst="rect">
            <a:avLst/>
          </a:prstGeom>
          <a:noFill/>
          <a:ln w="9525">
            <a:noFill/>
            <a:miter lim="800000"/>
          </a:ln>
        </p:spPr>
        <p:txBody>
          <a:bodyPr wrap="square" lIns="66387" tIns="33193" rIns="66387" bIns="33193">
            <a:spAutoFit/>
          </a:bodyPr>
          <a:lstStyle/>
          <a:p>
            <a:r>
              <a:rPr lang="zh-CN" altLang="en-US" sz="1600" b="1" dirty="0" smtClean="0">
                <a:solidFill>
                  <a:schemeClr val="bg1"/>
                </a:solidFill>
                <a:latin typeface="+mj-ea"/>
                <a:ea typeface="+mj-ea"/>
              </a:rPr>
              <a:t>国内原木供需情况</a:t>
            </a:r>
            <a:endParaRPr lang="zh-CN" altLang="en-US" sz="1600" b="1" dirty="0">
              <a:solidFill>
                <a:schemeClr val="bg1"/>
              </a:solidFill>
              <a:latin typeface="+mj-ea"/>
              <a:ea typeface="+mj-ea"/>
            </a:endParaRPr>
          </a:p>
        </p:txBody>
      </p:sp>
    </p:spTree>
    <p:extLst>
      <p:ext uri="{BB962C8B-B14F-4D97-AF65-F5344CB8AC3E}">
        <p14:creationId xmlns:p14="http://schemas.microsoft.com/office/powerpoint/2010/main" val="4284257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5" name="矩形 4"/>
          <p:cNvSpPr/>
          <p:nvPr/>
        </p:nvSpPr>
        <p:spPr>
          <a:xfrm>
            <a:off x="1309244" y="368130"/>
            <a:ext cx="2973891"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近期国内原木现货价格走势</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
        <p:nvSpPr>
          <p:cNvPr id="6" name="矩形 5"/>
          <p:cNvSpPr/>
          <p:nvPr/>
        </p:nvSpPr>
        <p:spPr>
          <a:xfrm>
            <a:off x="749615" y="4742536"/>
            <a:ext cx="9292160" cy="646331"/>
          </a:xfrm>
          <a:prstGeom prst="rect">
            <a:avLst/>
          </a:prstGeom>
        </p:spPr>
        <p:txBody>
          <a:bodyPr wrap="square">
            <a:spAutoFit/>
          </a:bodyPr>
          <a:lstStyle/>
          <a:p>
            <a:r>
              <a:rPr lang="zh-CN" altLang="en-US" dirty="0" smtClean="0"/>
              <a:t>截止</a:t>
            </a:r>
            <a:r>
              <a:rPr lang="en-US" altLang="zh-CN" dirty="0" smtClean="0"/>
              <a:t>10</a:t>
            </a:r>
            <a:r>
              <a:rPr lang="zh-CN" altLang="en-US" dirty="0" smtClean="0"/>
              <a:t>月</a:t>
            </a:r>
            <a:r>
              <a:rPr lang="en-US" altLang="zh-CN" dirty="0" smtClean="0"/>
              <a:t>18</a:t>
            </a:r>
            <a:r>
              <a:rPr lang="zh-CN" altLang="en-US" dirty="0" smtClean="0"/>
              <a:t>日，青岛港</a:t>
            </a:r>
            <a:r>
              <a:rPr lang="en-US" altLang="zh-CN" dirty="0"/>
              <a:t>4</a:t>
            </a:r>
            <a:r>
              <a:rPr lang="zh-CN" altLang="en-US" dirty="0"/>
              <a:t>米中</a:t>
            </a:r>
            <a:r>
              <a:rPr lang="en-US" altLang="zh-CN" dirty="0"/>
              <a:t>A</a:t>
            </a:r>
            <a:r>
              <a:rPr lang="zh-CN" altLang="en-US" dirty="0"/>
              <a:t>辐射松原木</a:t>
            </a:r>
            <a:r>
              <a:rPr lang="en-US" altLang="zh-CN" dirty="0"/>
              <a:t>850</a:t>
            </a:r>
            <a:r>
              <a:rPr lang="zh-CN" altLang="en-US" dirty="0"/>
              <a:t>元</a:t>
            </a:r>
            <a:r>
              <a:rPr lang="en-US" altLang="zh-CN" dirty="0"/>
              <a:t>/</a:t>
            </a:r>
            <a:r>
              <a:rPr lang="zh-CN" altLang="en-US" dirty="0"/>
              <a:t>方</a:t>
            </a:r>
            <a:r>
              <a:rPr lang="zh-CN" altLang="en-US" dirty="0" smtClean="0"/>
              <a:t>，</a:t>
            </a:r>
            <a:r>
              <a:rPr lang="zh-CN" altLang="en-US" dirty="0"/>
              <a:t>环比</a:t>
            </a:r>
            <a:r>
              <a:rPr lang="zh-CN" altLang="en-US" dirty="0" smtClean="0"/>
              <a:t>持平</a:t>
            </a:r>
            <a:r>
              <a:rPr lang="zh-CN" altLang="en-US" dirty="0"/>
              <a:t>，较去年下降</a:t>
            </a:r>
            <a:r>
              <a:rPr lang="en-US" altLang="zh-CN" dirty="0"/>
              <a:t>10</a:t>
            </a:r>
            <a:r>
              <a:rPr lang="zh-CN" altLang="en-US" dirty="0"/>
              <a:t>元</a:t>
            </a:r>
            <a:r>
              <a:rPr lang="en-US" altLang="zh-CN" dirty="0"/>
              <a:t>/</a:t>
            </a:r>
            <a:r>
              <a:rPr lang="zh-CN" altLang="en-US" dirty="0"/>
              <a:t>方；日照港</a:t>
            </a:r>
            <a:r>
              <a:rPr lang="en-US" altLang="zh-CN" dirty="0"/>
              <a:t>4</a:t>
            </a:r>
            <a:r>
              <a:rPr lang="zh-CN" altLang="en-US" dirty="0"/>
              <a:t>米中</a:t>
            </a:r>
            <a:r>
              <a:rPr lang="en-US" altLang="zh-CN" dirty="0"/>
              <a:t>A</a:t>
            </a:r>
            <a:r>
              <a:rPr lang="zh-CN" altLang="en-US" dirty="0"/>
              <a:t>辐射松</a:t>
            </a:r>
            <a:r>
              <a:rPr lang="zh-CN" altLang="en-US" dirty="0" smtClean="0"/>
              <a:t>原木</a:t>
            </a:r>
            <a:r>
              <a:rPr lang="en-US" altLang="zh-CN" dirty="0"/>
              <a:t>840</a:t>
            </a:r>
            <a:r>
              <a:rPr lang="zh-CN" altLang="en-US" dirty="0"/>
              <a:t>元</a:t>
            </a:r>
            <a:r>
              <a:rPr lang="en-US" altLang="zh-CN" dirty="0"/>
              <a:t>/</a:t>
            </a:r>
            <a:r>
              <a:rPr lang="zh-CN" altLang="en-US" dirty="0"/>
              <a:t>方</a:t>
            </a:r>
            <a:r>
              <a:rPr lang="zh-CN" altLang="en-US" dirty="0" smtClean="0"/>
              <a:t>，环比持平</a:t>
            </a:r>
            <a:r>
              <a:rPr lang="zh-CN" altLang="en-US" dirty="0"/>
              <a:t>，同比下降</a:t>
            </a:r>
            <a:r>
              <a:rPr lang="en-US" altLang="zh-CN" dirty="0"/>
              <a:t>10</a:t>
            </a:r>
            <a:r>
              <a:rPr lang="zh-CN" altLang="en-US" dirty="0"/>
              <a:t>元</a:t>
            </a:r>
            <a:r>
              <a:rPr lang="en-US" altLang="zh-CN" dirty="0"/>
              <a:t>/</a:t>
            </a:r>
            <a:r>
              <a:rPr lang="zh-CN" altLang="en-US" dirty="0"/>
              <a:t>方。</a:t>
            </a:r>
          </a:p>
        </p:txBody>
      </p:sp>
      <p:pic>
        <p:nvPicPr>
          <p:cNvPr id="9" name="图片 8"/>
          <p:cNvPicPr>
            <a:picLocks noChangeAspect="1"/>
          </p:cNvPicPr>
          <p:nvPr/>
        </p:nvPicPr>
        <p:blipFill>
          <a:blip r:embed="rId2"/>
          <a:stretch>
            <a:fillRect/>
          </a:stretch>
        </p:blipFill>
        <p:spPr>
          <a:xfrm>
            <a:off x="6293601" y="1067412"/>
            <a:ext cx="5310966" cy="3255205"/>
          </a:xfrm>
          <a:prstGeom prst="rect">
            <a:avLst/>
          </a:prstGeom>
        </p:spPr>
      </p:pic>
      <p:pic>
        <p:nvPicPr>
          <p:cNvPr id="10" name="图片 9"/>
          <p:cNvPicPr>
            <a:picLocks noChangeAspect="1"/>
          </p:cNvPicPr>
          <p:nvPr/>
        </p:nvPicPr>
        <p:blipFill>
          <a:blip r:embed="rId3"/>
          <a:stretch>
            <a:fillRect/>
          </a:stretch>
        </p:blipFill>
        <p:spPr>
          <a:xfrm>
            <a:off x="540327" y="1157381"/>
            <a:ext cx="5483368" cy="3339804"/>
          </a:xfrm>
          <a:prstGeom prst="rect">
            <a:avLst/>
          </a:prstGeom>
        </p:spPr>
      </p:pic>
    </p:spTree>
    <p:extLst>
      <p:ext uri="{BB962C8B-B14F-4D97-AF65-F5344CB8AC3E}">
        <p14:creationId xmlns:p14="http://schemas.microsoft.com/office/powerpoint/2010/main" val="2698133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sp>
        <p:nvSpPr>
          <p:cNvPr id="4" name="矩形 3"/>
          <p:cNvSpPr/>
          <p:nvPr/>
        </p:nvSpPr>
        <p:spPr>
          <a:xfrm>
            <a:off x="1144386" y="5272640"/>
            <a:ext cx="9628908" cy="369332"/>
          </a:xfrm>
          <a:prstGeom prst="rect">
            <a:avLst/>
          </a:prstGeom>
        </p:spPr>
        <p:txBody>
          <a:bodyPr wrap="square">
            <a:spAutoFit/>
          </a:bodyPr>
          <a:lstStyle/>
          <a:p>
            <a:r>
              <a:rPr lang="zh-CN" altLang="en-US" dirty="0" smtClean="0"/>
              <a:t>截止</a:t>
            </a:r>
            <a:r>
              <a:rPr lang="en-US" altLang="zh-CN" dirty="0" smtClean="0"/>
              <a:t>10</a:t>
            </a:r>
            <a:r>
              <a:rPr lang="zh-CN" altLang="en-US" dirty="0" smtClean="0"/>
              <a:t>月</a:t>
            </a:r>
            <a:r>
              <a:rPr lang="en-US" altLang="zh-CN" dirty="0" smtClean="0"/>
              <a:t>18</a:t>
            </a:r>
            <a:r>
              <a:rPr lang="zh-CN" altLang="en-US" dirty="0" smtClean="0"/>
              <a:t>日当周，进口辐射松原木（</a:t>
            </a:r>
            <a:r>
              <a:rPr lang="en-US" altLang="zh-CN" dirty="0" smtClean="0"/>
              <a:t>4</a:t>
            </a:r>
            <a:r>
              <a:rPr lang="zh-CN" altLang="en-US" dirty="0" smtClean="0"/>
              <a:t>米中</a:t>
            </a:r>
            <a:r>
              <a:rPr lang="en-US" altLang="zh-CN" dirty="0" smtClean="0"/>
              <a:t>A</a:t>
            </a:r>
            <a:r>
              <a:rPr lang="zh-CN" altLang="en-US" dirty="0" smtClean="0"/>
              <a:t>）</a:t>
            </a:r>
            <a:r>
              <a:rPr lang="en-US" altLang="zh-CN" dirty="0" smtClean="0"/>
              <a:t>CFR</a:t>
            </a:r>
            <a:r>
              <a:rPr lang="zh-CN" altLang="en-US" dirty="0" smtClean="0"/>
              <a:t>报价</a:t>
            </a:r>
            <a:r>
              <a:rPr lang="en-US" altLang="zh-CN" dirty="0" smtClean="0"/>
              <a:t>124</a:t>
            </a:r>
            <a:r>
              <a:rPr lang="zh-CN" altLang="en-US" dirty="0" smtClean="0"/>
              <a:t>美元</a:t>
            </a:r>
            <a:r>
              <a:rPr lang="en-US" altLang="zh-CN" dirty="0" smtClean="0"/>
              <a:t>/</a:t>
            </a:r>
            <a:r>
              <a:rPr lang="zh-CN" altLang="en-US" dirty="0" smtClean="0"/>
              <a:t>吨。</a:t>
            </a:r>
            <a:endParaRPr lang="zh-CN" altLang="en-US" dirty="0"/>
          </a:p>
        </p:txBody>
      </p:sp>
      <p:sp>
        <p:nvSpPr>
          <p:cNvPr id="6" name="矩形 5"/>
          <p:cNvSpPr/>
          <p:nvPr/>
        </p:nvSpPr>
        <p:spPr>
          <a:xfrm>
            <a:off x="1309244" y="368130"/>
            <a:ext cx="2973891"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近期外盘原木现货价格走势</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1309244" y="1300076"/>
            <a:ext cx="7581900" cy="3409950"/>
          </a:xfrm>
          <a:prstGeom prst="rect">
            <a:avLst/>
          </a:prstGeom>
        </p:spPr>
      </p:pic>
    </p:spTree>
    <p:extLst>
      <p:ext uri="{BB962C8B-B14F-4D97-AF65-F5344CB8AC3E}">
        <p14:creationId xmlns:p14="http://schemas.microsoft.com/office/powerpoint/2010/main" val="1340505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pic>
        <p:nvPicPr>
          <p:cNvPr id="3" name="图片 2"/>
          <p:cNvPicPr>
            <a:picLocks noChangeAspect="1"/>
          </p:cNvPicPr>
          <p:nvPr/>
        </p:nvPicPr>
        <p:blipFill>
          <a:blip r:embed="rId2"/>
          <a:stretch>
            <a:fillRect/>
          </a:stretch>
        </p:blipFill>
        <p:spPr>
          <a:xfrm>
            <a:off x="723381" y="1172960"/>
            <a:ext cx="5735608" cy="3448050"/>
          </a:xfrm>
          <a:prstGeom prst="rect">
            <a:avLst/>
          </a:prstGeom>
        </p:spPr>
      </p:pic>
      <p:pic>
        <p:nvPicPr>
          <p:cNvPr id="4" name="图片 3"/>
          <p:cNvPicPr>
            <a:picLocks noChangeAspect="1"/>
          </p:cNvPicPr>
          <p:nvPr/>
        </p:nvPicPr>
        <p:blipFill>
          <a:blip r:embed="rId3"/>
          <a:stretch>
            <a:fillRect/>
          </a:stretch>
        </p:blipFill>
        <p:spPr>
          <a:xfrm>
            <a:off x="6392487" y="1920240"/>
            <a:ext cx="5449859" cy="1371600"/>
          </a:xfrm>
          <a:prstGeom prst="rect">
            <a:avLst/>
          </a:prstGeom>
        </p:spPr>
      </p:pic>
      <p:sp>
        <p:nvSpPr>
          <p:cNvPr id="5" name="矩形 4"/>
          <p:cNvSpPr/>
          <p:nvPr/>
        </p:nvSpPr>
        <p:spPr>
          <a:xfrm>
            <a:off x="895002" y="4782754"/>
            <a:ext cx="10410305" cy="1477328"/>
          </a:xfrm>
          <a:prstGeom prst="rect">
            <a:avLst/>
          </a:prstGeom>
        </p:spPr>
        <p:txBody>
          <a:bodyPr wrap="square">
            <a:spAutoFit/>
          </a:bodyPr>
          <a:lstStyle/>
          <a:p>
            <a:r>
              <a:rPr lang="zh-CN" altLang="en-US" b="1" dirty="0"/>
              <a:t>新西兰原木预计发运量：</a:t>
            </a:r>
            <a:r>
              <a:rPr lang="en-US" altLang="zh-CN" dirty="0"/>
              <a:t>2024</a:t>
            </a:r>
            <a:r>
              <a:rPr lang="zh-CN" altLang="en-US" dirty="0"/>
              <a:t>年</a:t>
            </a:r>
            <a:r>
              <a:rPr lang="en-US" altLang="zh-CN" dirty="0"/>
              <a:t>9</a:t>
            </a:r>
            <a:r>
              <a:rPr lang="zh-CN" altLang="en-US" dirty="0"/>
              <a:t>月，新西兰预计发运至中日韩的原木数量为</a:t>
            </a:r>
            <a:r>
              <a:rPr lang="en-US" altLang="zh-CN" dirty="0"/>
              <a:t>205</a:t>
            </a:r>
            <a:r>
              <a:rPr lang="zh-CN" altLang="en-US" dirty="0"/>
              <a:t>万方，较上月增加</a:t>
            </a:r>
            <a:r>
              <a:rPr lang="en-US" altLang="zh-CN" dirty="0"/>
              <a:t>72.3</a:t>
            </a:r>
            <a:r>
              <a:rPr lang="zh-CN" altLang="en-US" dirty="0"/>
              <a:t>万 方，月环比增加</a:t>
            </a:r>
            <a:r>
              <a:rPr lang="en-US" altLang="zh-CN" dirty="0"/>
              <a:t>54.48%</a:t>
            </a:r>
            <a:r>
              <a:rPr lang="zh-CN" altLang="en-US" dirty="0" smtClean="0"/>
              <a:t>。</a:t>
            </a:r>
            <a:endParaRPr lang="en-US" altLang="zh-CN" dirty="0"/>
          </a:p>
          <a:p>
            <a:r>
              <a:rPr lang="zh-CN" altLang="en-US" b="1" dirty="0"/>
              <a:t>新西兰原木预计发船数： </a:t>
            </a:r>
            <a:r>
              <a:rPr lang="en-US" altLang="zh-CN" dirty="0"/>
              <a:t>2024</a:t>
            </a:r>
            <a:r>
              <a:rPr lang="zh-CN" altLang="en-US" dirty="0"/>
              <a:t>年</a:t>
            </a:r>
            <a:r>
              <a:rPr lang="en-US" altLang="zh-CN" dirty="0"/>
              <a:t>9</a:t>
            </a:r>
            <a:r>
              <a:rPr lang="zh-CN" altLang="en-US" dirty="0"/>
              <a:t>月，新西兰预计发运至中日韩的船只数量为</a:t>
            </a:r>
            <a:r>
              <a:rPr lang="en-US" altLang="zh-CN" dirty="0"/>
              <a:t>59</a:t>
            </a:r>
            <a:r>
              <a:rPr lang="zh-CN" altLang="en-US" dirty="0"/>
              <a:t>条，较上月增加</a:t>
            </a:r>
            <a:r>
              <a:rPr lang="en-US" altLang="zh-CN" dirty="0"/>
              <a:t>11</a:t>
            </a:r>
            <a:r>
              <a:rPr lang="zh-CN" altLang="en-US" dirty="0"/>
              <a:t>条，月 环比增加</a:t>
            </a:r>
            <a:r>
              <a:rPr lang="en-US" altLang="zh-CN" dirty="0"/>
              <a:t>22.92%</a:t>
            </a:r>
            <a:r>
              <a:rPr lang="zh-CN" altLang="en-US" dirty="0"/>
              <a:t>。 </a:t>
            </a:r>
          </a:p>
          <a:p>
            <a:endParaRPr lang="zh-CN" altLang="en-US" dirty="0"/>
          </a:p>
        </p:txBody>
      </p:sp>
      <p:sp>
        <p:nvSpPr>
          <p:cNvPr id="6" name="矩形 5"/>
          <p:cNvSpPr/>
          <p:nvPr/>
        </p:nvSpPr>
        <p:spPr>
          <a:xfrm>
            <a:off x="1309244" y="368130"/>
            <a:ext cx="2044149"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进口原木供应情况</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3468735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pic>
        <p:nvPicPr>
          <p:cNvPr id="3" name="图片 2"/>
          <p:cNvPicPr>
            <a:picLocks noChangeAspect="1"/>
          </p:cNvPicPr>
          <p:nvPr/>
        </p:nvPicPr>
        <p:blipFill>
          <a:blip r:embed="rId2"/>
          <a:stretch>
            <a:fillRect/>
          </a:stretch>
        </p:blipFill>
        <p:spPr>
          <a:xfrm>
            <a:off x="556866" y="1291677"/>
            <a:ext cx="5395047" cy="3476625"/>
          </a:xfrm>
          <a:prstGeom prst="rect">
            <a:avLst/>
          </a:prstGeom>
        </p:spPr>
      </p:pic>
      <p:sp>
        <p:nvSpPr>
          <p:cNvPr id="4" name="矩形 3"/>
          <p:cNvSpPr/>
          <p:nvPr/>
        </p:nvSpPr>
        <p:spPr>
          <a:xfrm>
            <a:off x="1357679" y="409694"/>
            <a:ext cx="2377574" cy="369332"/>
          </a:xfrm>
          <a:prstGeom prst="rect">
            <a:avLst/>
          </a:prstGeom>
        </p:spPr>
        <p:txBody>
          <a:bodyPr wrap="none">
            <a:spAutoFit/>
          </a:bodyPr>
          <a:lstStyle/>
          <a:p>
            <a:r>
              <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国内分材质原木库存 </a:t>
            </a:r>
          </a:p>
        </p:txBody>
      </p:sp>
      <p:graphicFrame>
        <p:nvGraphicFramePr>
          <p:cNvPr id="5" name="表格 4"/>
          <p:cNvGraphicFramePr>
            <a:graphicFrameLocks noGrp="1"/>
          </p:cNvGraphicFramePr>
          <p:nvPr>
            <p:extLst>
              <p:ext uri="{D42A27DB-BD31-4B8C-83A1-F6EECF244321}">
                <p14:modId xmlns:p14="http://schemas.microsoft.com/office/powerpoint/2010/main" val="50888479"/>
              </p:ext>
            </p:extLst>
          </p:nvPr>
        </p:nvGraphicFramePr>
        <p:xfrm>
          <a:off x="6389024" y="1736408"/>
          <a:ext cx="4010198" cy="2170575"/>
        </p:xfrm>
        <a:graphic>
          <a:graphicData uri="http://schemas.openxmlformats.org/drawingml/2006/table">
            <a:tbl>
              <a:tblPr>
                <a:tableStyleId>{5C22544A-7EE6-4342-B048-85BDC9FD1C3A}</a:tableStyleId>
              </a:tblPr>
              <a:tblGrid>
                <a:gridCol w="2125062"/>
                <a:gridCol w="959706"/>
                <a:gridCol w="925430"/>
              </a:tblGrid>
              <a:tr h="434115">
                <a:tc>
                  <a:txBody>
                    <a:bodyPr/>
                    <a:lstStyle/>
                    <a:p>
                      <a:pPr algn="ctr" fontAlgn="b"/>
                      <a:r>
                        <a:rPr lang="zh-CN" altLang="en-US" sz="1400" u="none" strike="noStrike" dirty="0">
                          <a:effectLst/>
                        </a:rPr>
                        <a:t>指标（万方）</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50"/>
                    </a:solidFill>
                  </a:tcPr>
                </a:tc>
                <a:tc>
                  <a:txBody>
                    <a:bodyPr/>
                    <a:lstStyle/>
                    <a:p>
                      <a:pPr algn="ctr" fontAlgn="b"/>
                      <a:r>
                        <a:rPr lang="en-US" altLang="zh-CN" sz="1100" u="none" strike="noStrike" dirty="0">
                          <a:effectLst/>
                        </a:rPr>
                        <a:t>10</a:t>
                      </a:r>
                      <a:r>
                        <a:rPr lang="zh-CN" altLang="en-US" sz="1100" u="none" strike="noStrike" dirty="0">
                          <a:effectLst/>
                        </a:rPr>
                        <a:t>月</a:t>
                      </a:r>
                      <a:r>
                        <a:rPr lang="en-US" altLang="zh-CN" sz="1100" u="none" strike="noStrike" dirty="0">
                          <a:effectLst/>
                        </a:rPr>
                        <a:t>18</a:t>
                      </a:r>
                      <a:r>
                        <a:rPr lang="zh-CN" altLang="en-US" sz="1100" u="none" strike="noStrike" dirty="0">
                          <a:effectLst/>
                        </a:rPr>
                        <a:t>日</a:t>
                      </a:r>
                      <a:endParaRPr lang="zh-CN" altLang="en-US"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50"/>
                    </a:solidFill>
                  </a:tcPr>
                </a:tc>
                <a:tc>
                  <a:txBody>
                    <a:bodyPr/>
                    <a:lstStyle/>
                    <a:p>
                      <a:pPr algn="ctr" fontAlgn="b"/>
                      <a:r>
                        <a:rPr lang="zh-CN" altLang="en-US" sz="1400" u="none" strike="noStrike" dirty="0">
                          <a:effectLst/>
                        </a:rPr>
                        <a:t>周变化</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rgbClr val="00B050"/>
                    </a:solidFill>
                  </a:tcPr>
                </a:tc>
              </a:tr>
              <a:tr h="434115">
                <a:tc>
                  <a:txBody>
                    <a:bodyPr/>
                    <a:lstStyle/>
                    <a:p>
                      <a:pPr algn="ctr" fontAlgn="b"/>
                      <a:r>
                        <a:rPr lang="zh-CN" altLang="en-US" sz="1400" u="none" strike="noStrike" dirty="0">
                          <a:effectLst/>
                        </a:rPr>
                        <a:t>总库存</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255</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-23</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434115">
                <a:tc>
                  <a:txBody>
                    <a:bodyPr/>
                    <a:lstStyle/>
                    <a:p>
                      <a:pPr algn="ctr" fontAlgn="b"/>
                      <a:r>
                        <a:rPr lang="zh-CN" altLang="en-US" sz="1400" u="none" strike="noStrike" dirty="0">
                          <a:effectLst/>
                        </a:rPr>
                        <a:t>辐射松</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210</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a:effectLst/>
                        </a:rPr>
                        <a:t>-15</a:t>
                      </a:r>
                      <a:endParaRPr lang="en-US" altLang="zh-CN"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434115">
                <a:tc>
                  <a:txBody>
                    <a:bodyPr/>
                    <a:lstStyle/>
                    <a:p>
                      <a:pPr algn="ctr" fontAlgn="b"/>
                      <a:r>
                        <a:rPr lang="zh-CN" altLang="en-US" sz="1400" u="none" strike="noStrike">
                          <a:effectLst/>
                        </a:rPr>
                        <a:t>北美材</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30</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r h="434115">
                <a:tc>
                  <a:txBody>
                    <a:bodyPr/>
                    <a:lstStyle/>
                    <a:p>
                      <a:pPr algn="ctr" fontAlgn="b"/>
                      <a:r>
                        <a:rPr lang="zh-CN" altLang="en-US" sz="1100" u="none" strike="noStrike">
                          <a:effectLst/>
                        </a:rPr>
                        <a:t>云杉</a:t>
                      </a:r>
                      <a:r>
                        <a:rPr lang="en-US" altLang="zh-CN" sz="1100" u="none" strike="noStrike">
                          <a:effectLst/>
                        </a:rPr>
                        <a:t>/</a:t>
                      </a:r>
                      <a:r>
                        <a:rPr lang="zh-CN" altLang="en-US" sz="1100" u="none" strike="noStrike">
                          <a:effectLst/>
                        </a:rPr>
                        <a:t>冷杉</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13</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c>
                  <a:txBody>
                    <a:bodyPr/>
                    <a:lstStyle/>
                    <a:p>
                      <a:pPr algn="ctr" fontAlgn="b"/>
                      <a:r>
                        <a:rPr lang="en-US" altLang="zh-CN" sz="1400" u="none" strike="noStrike" dirty="0">
                          <a:effectLst/>
                        </a:rPr>
                        <a:t>-1</a:t>
                      </a:r>
                      <a:endParaRPr lang="en-US" altLang="zh-CN"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solidFill>
                      <a:schemeClr val="accent1">
                        <a:lumMod val="40000"/>
                        <a:lumOff val="60000"/>
                      </a:schemeClr>
                    </a:solidFill>
                  </a:tcPr>
                </a:tc>
              </a:tr>
            </a:tbl>
          </a:graphicData>
        </a:graphic>
      </p:graphicFrame>
      <p:sp>
        <p:nvSpPr>
          <p:cNvPr id="6" name="矩形 5"/>
          <p:cNvSpPr/>
          <p:nvPr/>
        </p:nvSpPr>
        <p:spPr>
          <a:xfrm>
            <a:off x="556866" y="5109025"/>
            <a:ext cx="10967258" cy="923330"/>
          </a:xfrm>
          <a:prstGeom prst="rect">
            <a:avLst/>
          </a:prstGeom>
        </p:spPr>
        <p:txBody>
          <a:bodyPr wrap="square">
            <a:spAutoFit/>
          </a:bodyPr>
          <a:lstStyle/>
          <a:p>
            <a:r>
              <a:rPr lang="zh-CN" altLang="en-US" dirty="0"/>
              <a:t>截至</a:t>
            </a:r>
            <a:r>
              <a:rPr lang="en-US" altLang="zh-CN" dirty="0"/>
              <a:t>10</a:t>
            </a:r>
            <a:r>
              <a:rPr lang="zh-CN" altLang="en-US" dirty="0"/>
              <a:t>月</a:t>
            </a:r>
            <a:r>
              <a:rPr lang="en-US" altLang="zh-CN" dirty="0"/>
              <a:t>18</a:t>
            </a:r>
            <a:r>
              <a:rPr lang="zh-CN" altLang="en-US" dirty="0"/>
              <a:t>日，国内分材质原木总库存为</a:t>
            </a:r>
            <a:r>
              <a:rPr lang="en-US" altLang="zh-CN" dirty="0"/>
              <a:t>255</a:t>
            </a:r>
            <a:r>
              <a:rPr lang="zh-CN" altLang="en-US" dirty="0"/>
              <a:t>万方，较上周下降</a:t>
            </a:r>
            <a:r>
              <a:rPr lang="en-US" altLang="zh-CN" dirty="0"/>
              <a:t>23</a:t>
            </a:r>
            <a:r>
              <a:rPr lang="zh-CN" altLang="en-US" dirty="0"/>
              <a:t>万方，周环比下降</a:t>
            </a:r>
            <a:r>
              <a:rPr lang="en-US" altLang="zh-CN" dirty="0"/>
              <a:t>8.27%</a:t>
            </a:r>
            <a:r>
              <a:rPr lang="zh-CN" altLang="en-US" dirty="0"/>
              <a:t>；辐射松库存为</a:t>
            </a:r>
            <a:r>
              <a:rPr lang="en-US" altLang="zh-CN" dirty="0"/>
              <a:t>210</a:t>
            </a:r>
            <a:r>
              <a:rPr lang="zh-CN" altLang="en-US" dirty="0"/>
              <a:t>万方，较上周下降</a:t>
            </a:r>
            <a:r>
              <a:rPr lang="en-US" altLang="zh-CN" dirty="0"/>
              <a:t>15</a:t>
            </a:r>
            <a:r>
              <a:rPr lang="zh-CN" altLang="en-US" dirty="0"/>
              <a:t>万方，周环比下降</a:t>
            </a:r>
            <a:r>
              <a:rPr lang="en-US" altLang="zh-CN" dirty="0"/>
              <a:t>6.67%</a:t>
            </a:r>
            <a:r>
              <a:rPr lang="zh-CN" altLang="en-US" dirty="0"/>
              <a:t>；北美材库存为</a:t>
            </a:r>
            <a:r>
              <a:rPr lang="en-US" altLang="zh-CN" dirty="0"/>
              <a:t>30</a:t>
            </a:r>
            <a:r>
              <a:rPr lang="zh-CN" altLang="en-US" dirty="0"/>
              <a:t>万方，较上周下降</a:t>
            </a:r>
            <a:r>
              <a:rPr lang="en-US" altLang="zh-CN" dirty="0"/>
              <a:t>3</a:t>
            </a:r>
            <a:r>
              <a:rPr lang="zh-CN" altLang="en-US" dirty="0"/>
              <a:t>万方，周环比下降</a:t>
            </a:r>
            <a:r>
              <a:rPr lang="en-US" altLang="zh-CN" dirty="0"/>
              <a:t>9.09%</a:t>
            </a:r>
            <a:r>
              <a:rPr lang="zh-CN" altLang="en-US" dirty="0"/>
              <a:t>；云杉</a:t>
            </a:r>
            <a:r>
              <a:rPr lang="en-US" altLang="zh-CN" dirty="0"/>
              <a:t>/</a:t>
            </a:r>
            <a:r>
              <a:rPr lang="zh-CN" altLang="en-US" dirty="0"/>
              <a:t>冷杉库存为</a:t>
            </a:r>
            <a:r>
              <a:rPr lang="en-US" altLang="zh-CN" dirty="0"/>
              <a:t>13</a:t>
            </a:r>
            <a:r>
              <a:rPr lang="zh-CN" altLang="en-US" dirty="0"/>
              <a:t>万方，较上周下降</a:t>
            </a:r>
            <a:r>
              <a:rPr lang="en-US" altLang="zh-CN" dirty="0"/>
              <a:t>1</a:t>
            </a:r>
            <a:r>
              <a:rPr lang="zh-CN" altLang="en-US" dirty="0"/>
              <a:t>万方，周环比下降</a:t>
            </a:r>
            <a:r>
              <a:rPr lang="en-US" altLang="zh-CN" dirty="0"/>
              <a:t>7.14%</a:t>
            </a:r>
            <a:r>
              <a:rPr lang="zh-CN" altLang="en-US" dirty="0"/>
              <a:t>。</a:t>
            </a:r>
          </a:p>
        </p:txBody>
      </p:sp>
    </p:spTree>
    <p:extLst>
      <p:ext uri="{BB962C8B-B14F-4D97-AF65-F5344CB8AC3E}">
        <p14:creationId xmlns:p14="http://schemas.microsoft.com/office/powerpoint/2010/main" val="26593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pic>
        <p:nvPicPr>
          <p:cNvPr id="4" name="图片 3"/>
          <p:cNvPicPr>
            <a:picLocks noChangeAspect="1"/>
          </p:cNvPicPr>
          <p:nvPr/>
        </p:nvPicPr>
        <p:blipFill>
          <a:blip r:embed="rId2"/>
          <a:stretch>
            <a:fillRect/>
          </a:stretch>
        </p:blipFill>
        <p:spPr>
          <a:xfrm>
            <a:off x="528637" y="1162656"/>
            <a:ext cx="5265333" cy="3152775"/>
          </a:xfrm>
          <a:prstGeom prst="rect">
            <a:avLst/>
          </a:prstGeom>
        </p:spPr>
      </p:pic>
      <p:pic>
        <p:nvPicPr>
          <p:cNvPr id="5" name="图片 4"/>
          <p:cNvPicPr>
            <a:picLocks noChangeAspect="1"/>
          </p:cNvPicPr>
          <p:nvPr/>
        </p:nvPicPr>
        <p:blipFill>
          <a:blip r:embed="rId3"/>
          <a:stretch>
            <a:fillRect/>
          </a:stretch>
        </p:blipFill>
        <p:spPr>
          <a:xfrm>
            <a:off x="5985164" y="978477"/>
            <a:ext cx="5861511" cy="3238500"/>
          </a:xfrm>
          <a:prstGeom prst="rect">
            <a:avLst/>
          </a:prstGeom>
        </p:spPr>
      </p:pic>
      <p:sp>
        <p:nvSpPr>
          <p:cNvPr id="6" name="矩形 5"/>
          <p:cNvSpPr/>
          <p:nvPr/>
        </p:nvSpPr>
        <p:spPr>
          <a:xfrm>
            <a:off x="1310639" y="4956701"/>
            <a:ext cx="8747761" cy="369332"/>
          </a:xfrm>
          <a:prstGeom prst="rect">
            <a:avLst/>
          </a:prstGeom>
        </p:spPr>
        <p:txBody>
          <a:bodyPr wrap="square">
            <a:spAutoFit/>
          </a:bodyPr>
          <a:lstStyle/>
          <a:p>
            <a:r>
              <a:rPr lang="zh-CN" altLang="en-US" dirty="0"/>
              <a:t>截止</a:t>
            </a:r>
            <a:r>
              <a:rPr lang="en-US" altLang="zh-CN" dirty="0"/>
              <a:t>10</a:t>
            </a:r>
            <a:r>
              <a:rPr lang="zh-CN" altLang="en-US" dirty="0"/>
              <a:t>月</a:t>
            </a:r>
            <a:r>
              <a:rPr lang="en-US" altLang="zh-CN" dirty="0"/>
              <a:t>18</a:t>
            </a:r>
            <a:r>
              <a:rPr lang="zh-CN" altLang="en-US" dirty="0"/>
              <a:t>日当周，</a:t>
            </a:r>
            <a:r>
              <a:rPr lang="en-US" altLang="zh-CN" dirty="0"/>
              <a:t>13</a:t>
            </a:r>
            <a:r>
              <a:rPr lang="zh-CN" altLang="en-US" dirty="0"/>
              <a:t>港原木库存为</a:t>
            </a:r>
            <a:r>
              <a:rPr lang="en-US" altLang="zh-CN" dirty="0"/>
              <a:t>245</a:t>
            </a:r>
            <a:r>
              <a:rPr lang="zh-CN" altLang="en-US" dirty="0"/>
              <a:t>万方，较上期</a:t>
            </a:r>
            <a:r>
              <a:rPr lang="en-US" altLang="zh-CN" dirty="0"/>
              <a:t>-10</a:t>
            </a:r>
            <a:r>
              <a:rPr lang="zh-CN" altLang="en-US" dirty="0"/>
              <a:t>万方，较去年</a:t>
            </a:r>
            <a:r>
              <a:rPr lang="en-US" altLang="zh-CN" dirty="0"/>
              <a:t>+22</a:t>
            </a:r>
            <a:r>
              <a:rPr lang="zh-CN" altLang="en-US" dirty="0"/>
              <a:t>万方。</a:t>
            </a:r>
          </a:p>
        </p:txBody>
      </p:sp>
      <p:sp>
        <p:nvSpPr>
          <p:cNvPr id="7" name="矩形 6"/>
          <p:cNvSpPr/>
          <p:nvPr/>
        </p:nvSpPr>
        <p:spPr>
          <a:xfrm>
            <a:off x="1357679" y="409694"/>
            <a:ext cx="2101857" cy="369332"/>
          </a:xfrm>
          <a:prstGeom prst="rect">
            <a:avLst/>
          </a:prstGeom>
        </p:spPr>
        <p:txBody>
          <a:bodyPr wrap="none">
            <a:spAutoFit/>
          </a:bodyPr>
          <a:lstStyle/>
          <a:p>
            <a:r>
              <a:rPr lang="zh-CN" altLang="en-US" b="1" dirty="0" smtClean="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国内原木港口库存 </a:t>
            </a:r>
            <a:endPar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829761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r>
              <a:rPr lang="zh-CN" altLang="en-US" smtClean="0"/>
              <a:t>请务必阅读正文后免责声明</a:t>
            </a:r>
            <a:endParaRPr lang="zh-CN" altLang="en-US"/>
          </a:p>
        </p:txBody>
      </p:sp>
      <p:pic>
        <p:nvPicPr>
          <p:cNvPr id="3" name="图片 2"/>
          <p:cNvPicPr>
            <a:picLocks noChangeAspect="1"/>
          </p:cNvPicPr>
          <p:nvPr/>
        </p:nvPicPr>
        <p:blipFill>
          <a:blip r:embed="rId2"/>
          <a:stretch>
            <a:fillRect/>
          </a:stretch>
        </p:blipFill>
        <p:spPr>
          <a:xfrm>
            <a:off x="831271" y="1245399"/>
            <a:ext cx="9426633" cy="3484195"/>
          </a:xfrm>
          <a:prstGeom prst="rect">
            <a:avLst/>
          </a:prstGeom>
        </p:spPr>
      </p:pic>
      <p:sp>
        <p:nvSpPr>
          <p:cNvPr id="4" name="文本框 3"/>
          <p:cNvSpPr txBox="1"/>
          <p:nvPr/>
        </p:nvSpPr>
        <p:spPr>
          <a:xfrm>
            <a:off x="1334192" y="384923"/>
            <a:ext cx="5203767" cy="369332"/>
          </a:xfrm>
          <a:prstGeom prst="rect">
            <a:avLst/>
          </a:prstGeom>
          <a:noFill/>
        </p:spPr>
        <p:txBody>
          <a:bodyPr wrap="square" rtlCol="0">
            <a:spAutoFit/>
          </a:bodyPr>
          <a:lstStyle/>
          <a:p>
            <a:r>
              <a:rPr lang="zh-CN" altLang="en-US" b="1" dirty="0">
                <a:solidFill>
                  <a:srgbClr val="FF0000"/>
                </a:solidFill>
                <a:latin typeface="Times New Roman" panose="02020603050405020304" pitchFamily="18" charset="0"/>
                <a:ea typeface="仿宋_GB2312" panose="02010609030101010101" pitchFamily="49" charset="-122"/>
                <a:cs typeface="Times New Roman" panose="02020603050405020304" pitchFamily="18" charset="0"/>
              </a:rPr>
              <a:t>中国房地产开发资金来源累计同比变化</a:t>
            </a:r>
          </a:p>
        </p:txBody>
      </p:sp>
      <p:sp>
        <p:nvSpPr>
          <p:cNvPr id="5" name="文本框 4"/>
          <p:cNvSpPr txBox="1"/>
          <p:nvPr/>
        </p:nvSpPr>
        <p:spPr>
          <a:xfrm>
            <a:off x="1147156" y="5036072"/>
            <a:ext cx="7049193" cy="369332"/>
          </a:xfrm>
          <a:prstGeom prst="rect">
            <a:avLst/>
          </a:prstGeom>
          <a:noFill/>
        </p:spPr>
        <p:txBody>
          <a:bodyPr wrap="square" rtlCol="0">
            <a:spAutoFit/>
          </a:bodyPr>
          <a:lstStyle/>
          <a:p>
            <a:r>
              <a:rPr lang="zh-CN" altLang="en-US" dirty="0" smtClean="0"/>
              <a:t>从房地产数据看，房地产市场尚未见底，从政策上看，已经转向。</a:t>
            </a:r>
            <a:endParaRPr lang="zh-CN" altLang="en-US" dirty="0"/>
          </a:p>
        </p:txBody>
      </p:sp>
    </p:spTree>
    <p:extLst>
      <p:ext uri="{BB962C8B-B14F-4D97-AF65-F5344CB8AC3E}">
        <p14:creationId xmlns:p14="http://schemas.microsoft.com/office/powerpoint/2010/main" val="3278558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321310" y="2729865"/>
            <a:ext cx="8078470" cy="1398270"/>
          </a:xfrm>
        </p:spPr>
        <p:txBody>
          <a:bodyPr/>
          <a:lstStyle/>
          <a:p>
            <a:pPr algn="l"/>
            <a:r>
              <a:rPr lang="zh-CN" altLang="en-US" sz="1600">
                <a:solidFill>
                  <a:schemeClr val="bg1"/>
                </a:solidFill>
              </a:rPr>
              <a:t>免责声明：</a:t>
            </a:r>
          </a:p>
          <a:p>
            <a:pPr algn="l"/>
            <a:r>
              <a:rPr lang="zh-CN" altLang="en-US" sz="1600">
                <a:solidFill>
                  <a:schemeClr val="bg1"/>
                </a:solidFill>
              </a:rPr>
              <a:t>本报告的信息均来源于公开资料，我公司对这些信息的准确性和完整性不作任何保证，也不保证所包含的信息和建议不会发生任何变化。我们力求报告内容的客观、公正，但报告中的任何观点、结论和建议仅供参考，不构成操作建议，投资者据此作出的任何投资决策与本公司和作者无关，由投资者自行承担结果。</a:t>
            </a:r>
          </a:p>
          <a:p>
            <a:pPr algn="l"/>
            <a:endParaRPr lang="zh-CN" altLang="en-US" sz="1600">
              <a:solidFill>
                <a:schemeClr val="bg1"/>
              </a:solidFill>
            </a:endParaRPr>
          </a:p>
          <a:p>
            <a:pPr algn="l"/>
            <a:endParaRPr lang="zh-CN" altLang="en-US" sz="1600">
              <a:solidFill>
                <a:schemeClr val="bg1"/>
              </a:solidFill>
            </a:endParaRP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3735</TotalTime>
  <Words>2891</Words>
  <Application>Microsoft Office PowerPoint</Application>
  <PresentationFormat>宽屏</PresentationFormat>
  <Paragraphs>454</Paragraphs>
  <Slides>23</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23</vt:i4>
      </vt:variant>
    </vt:vector>
  </HeadingPairs>
  <TitlesOfParts>
    <vt:vector size="32" baseType="lpstr">
      <vt:lpstr>仿宋_GB2312</vt:lpstr>
      <vt:lpstr>华文楷体</vt:lpstr>
      <vt:lpstr>华文细黑</vt:lpstr>
      <vt:lpstr>宋体</vt:lpstr>
      <vt:lpstr>Arial</vt:lpstr>
      <vt:lpstr>Calibri</vt:lpstr>
      <vt:lpstr>Calibri Light</vt:lpstr>
      <vt:lpstr>Times New Roman</vt:lpstr>
      <vt:lpstr>Office</vt:lpstr>
      <vt:lpstr>原木期货简介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江海汇鑫期货-盐化工周报</dc:title>
  <dc:creator>Administrator</dc:creator>
  <cp:lastModifiedBy>Administrator</cp:lastModifiedBy>
  <cp:revision>244</cp:revision>
  <dcterms:created xsi:type="dcterms:W3CDTF">2023-12-11T06:51:00Z</dcterms:created>
  <dcterms:modified xsi:type="dcterms:W3CDTF">2024-11-06T00:49:13Z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5163FE549441475D9096F81FE77A463F</vt:lpwstr>
  </property>
  <property fmtid="{D5CDD505-2E9C-101B-9397-08002B2CF9AE}" pid="3" name="KSOProductBuildVer">
    <vt:lpwstr>2052-11.8.6.11825</vt:lpwstr>
  </property>
</Properties>
</file>